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84"/>
  </p:notesMasterIdLst>
  <p:sldIdLst>
    <p:sldId id="3779" r:id="rId5"/>
    <p:sldId id="4392" r:id="rId6"/>
    <p:sldId id="4393" r:id="rId7"/>
    <p:sldId id="4391" r:id="rId8"/>
    <p:sldId id="4379" r:id="rId9"/>
    <p:sldId id="4065" r:id="rId10"/>
    <p:sldId id="4381" r:id="rId11"/>
    <p:sldId id="4382" r:id="rId12"/>
    <p:sldId id="4383" r:id="rId13"/>
    <p:sldId id="4384" r:id="rId14"/>
    <p:sldId id="4385" r:id="rId15"/>
    <p:sldId id="4386" r:id="rId16"/>
    <p:sldId id="4387" r:id="rId17"/>
    <p:sldId id="4032" r:id="rId18"/>
    <p:sldId id="4210" r:id="rId19"/>
    <p:sldId id="4211" r:id="rId20"/>
    <p:sldId id="4308" r:id="rId21"/>
    <p:sldId id="4299" r:id="rId22"/>
    <p:sldId id="4300" r:id="rId23"/>
    <p:sldId id="4305" r:id="rId24"/>
    <p:sldId id="4348" r:id="rId25"/>
    <p:sldId id="4297" r:id="rId26"/>
    <p:sldId id="4298" r:id="rId27"/>
    <p:sldId id="4188" r:id="rId28"/>
    <p:sldId id="4189" r:id="rId29"/>
    <p:sldId id="4190" r:id="rId30"/>
    <p:sldId id="4191" r:id="rId31"/>
    <p:sldId id="4192" r:id="rId32"/>
    <p:sldId id="4193" r:id="rId33"/>
    <p:sldId id="4194" r:id="rId34"/>
    <p:sldId id="4195" r:id="rId35"/>
    <p:sldId id="4365" r:id="rId36"/>
    <p:sldId id="4198" r:id="rId37"/>
    <p:sldId id="4199" r:id="rId38"/>
    <p:sldId id="4200" r:id="rId39"/>
    <p:sldId id="4201" r:id="rId40"/>
    <p:sldId id="4202" r:id="rId41"/>
    <p:sldId id="4203" r:id="rId42"/>
    <p:sldId id="4204" r:id="rId43"/>
    <p:sldId id="4205" r:id="rId44"/>
    <p:sldId id="4206" r:id="rId45"/>
    <p:sldId id="4207" r:id="rId46"/>
    <p:sldId id="4208" r:id="rId47"/>
    <p:sldId id="4209" r:id="rId48"/>
    <p:sldId id="4213" r:id="rId49"/>
    <p:sldId id="4214" r:id="rId50"/>
    <p:sldId id="4215" r:id="rId51"/>
    <p:sldId id="4216" r:id="rId52"/>
    <p:sldId id="4217" r:id="rId53"/>
    <p:sldId id="4309" r:id="rId54"/>
    <p:sldId id="4310" r:id="rId55"/>
    <p:sldId id="4311" r:id="rId56"/>
    <p:sldId id="4312" r:id="rId57"/>
    <p:sldId id="4313" r:id="rId58"/>
    <p:sldId id="4314" r:id="rId59"/>
    <p:sldId id="4315" r:id="rId60"/>
    <p:sldId id="4316" r:id="rId61"/>
    <p:sldId id="4351" r:id="rId62"/>
    <p:sldId id="4352" r:id="rId63"/>
    <p:sldId id="4353" r:id="rId64"/>
    <p:sldId id="4354" r:id="rId65"/>
    <p:sldId id="4317" r:id="rId66"/>
    <p:sldId id="4318" r:id="rId67"/>
    <p:sldId id="4319" r:id="rId68"/>
    <p:sldId id="4320" r:id="rId69"/>
    <p:sldId id="4321" r:id="rId70"/>
    <p:sldId id="4322" r:id="rId71"/>
    <p:sldId id="4323" r:id="rId72"/>
    <p:sldId id="4324" r:id="rId73"/>
    <p:sldId id="4306" r:id="rId74"/>
    <p:sldId id="4327" r:id="rId75"/>
    <p:sldId id="4328" r:id="rId76"/>
    <p:sldId id="4329" r:id="rId77"/>
    <p:sldId id="4330" r:id="rId78"/>
    <p:sldId id="4331" r:id="rId79"/>
    <p:sldId id="4332" r:id="rId80"/>
    <p:sldId id="4338" r:id="rId81"/>
    <p:sldId id="4358" r:id="rId82"/>
    <p:sldId id="4359" r:id="rId8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6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9B6A3"/>
    <a:srgbClr val="FBB84F"/>
    <a:srgbClr val="ED7D30"/>
    <a:srgbClr val="001F5F"/>
    <a:srgbClr val="ADD8E6"/>
    <a:srgbClr val="E7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6249" autoAdjust="0"/>
  </p:normalViewPr>
  <p:slideViewPr>
    <p:cSldViewPr snapToGrid="0" snapToObjects="1">
      <p:cViewPr varScale="1">
        <p:scale>
          <a:sx n="71" d="100"/>
          <a:sy n="71" d="100"/>
        </p:scale>
        <p:origin x="1090" y="53"/>
      </p:cViewPr>
      <p:guideLst>
        <p:guide orient="horz" pos="2136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90" d="100"/>
        <a:sy n="9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notesMaster" Target="notesMasters/notesMaster1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theme" Target="theme/theme1.xml"/><Relationship Id="rId61" Type="http://schemas.openxmlformats.org/officeDocument/2006/relationships/slide" Target="slides/slide57.xml"/><Relationship Id="rId82" Type="http://schemas.openxmlformats.org/officeDocument/2006/relationships/slide" Target="slides/slide7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410AB8-F08F-1D46-BEE0-0531705D12FE}" type="datetimeFigureOut">
              <a:rPr lang="en-US" smtClean="0"/>
              <a:t>11/9/2024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64D5A2-BF05-1D4C-AF84-736935566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2054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trike="sngStrik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65114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00712CF3-E26A-4AC6-973D-B772AF83308B}" type="slidenum">
              <a:rPr lang="en-US">
                <a:solidFill>
                  <a:srgbClr val="000000"/>
                </a:solidFill>
                <a:latin typeface="Chalkboard"/>
                <a:ea typeface="ＭＳ Ｐゴシック" pitchFamily="34" charset="-128"/>
              </a:rPr>
              <a:pPr defTabSz="965114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1</a:t>
            </a:fld>
            <a:endParaRPr lang="en-US" dirty="0">
              <a:solidFill>
                <a:srgbClr val="000000"/>
              </a:solidFill>
              <a:latin typeface="Chalkboard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257285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trike="noStrike" dirty="0"/>
              <a:t>1-ED-4A</a:t>
            </a:r>
          </a:p>
          <a:p>
            <a:endParaRPr lang="en-US" strike="noStrike" dirty="0"/>
          </a:p>
          <a:p>
            <a:endParaRPr lang="en-US" strike="noStrik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964D5A2-BF05-1D4C-AF84-736935566D2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3908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trike="noStrike" dirty="0"/>
              <a:t>1-ED-4A, C</a:t>
            </a:r>
          </a:p>
          <a:p>
            <a:endParaRPr lang="en-US" strike="noStrik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964D5A2-BF05-1D4C-AF84-736935566D2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173629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trike="noStrike" dirty="0"/>
              <a:t>1-ED-4B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964D5A2-BF05-1D4C-AF84-736935566D2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422286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trike="noStrike" dirty="0"/>
              <a:t>1-ED-4D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964D5A2-BF05-1D4C-AF84-736935566D2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120351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600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28732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trike="noStrike" dirty="0"/>
              <a:t>1-SI-11A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DDC76D-2269-4DE0-B678-715B442BD5C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447028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trike="noStrike" dirty="0"/>
              <a:t>1-SI-11B, 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DDC76D-2269-4DE0-B678-715B442BD5C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391021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trike="noStrike" dirty="0"/>
              <a:t>2-ED-1B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964D5A2-BF05-1D4C-AF84-736935566D2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215472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trike="noStrike" dirty="0"/>
              <a:t>2-ED-1F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964D5A2-BF05-1D4C-AF84-736935566D2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19631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trike="noStrike" dirty="0"/>
              <a:t>2-ED-2A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964D5A2-BF05-1D4C-AF84-736935566D2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406604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2-5B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964D5A2-BF05-1D4C-AF84-736935566D2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5711248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trike="noStrike" dirty="0"/>
              <a:t>2-ED-2F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964D5A2-BF05-1D4C-AF84-736935566D2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407310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2-ED-3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964D5A2-BF05-1D4C-AF84-736935566D2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2076681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1-ED-3A</a:t>
            </a:r>
          </a:p>
        </p:txBody>
      </p:sp>
    </p:spTree>
    <p:extLst>
      <p:ext uri="{BB962C8B-B14F-4D97-AF65-F5344CB8AC3E}">
        <p14:creationId xmlns:p14="http://schemas.microsoft.com/office/powerpoint/2010/main" val="345409721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1-ED-3B</a:t>
            </a:r>
          </a:p>
        </p:txBody>
      </p:sp>
    </p:spTree>
    <p:extLst>
      <p:ext uri="{BB962C8B-B14F-4D97-AF65-F5344CB8AC3E}">
        <p14:creationId xmlns:p14="http://schemas.microsoft.com/office/powerpoint/2010/main" val="389433285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trike="noStrike" dirty="0"/>
              <a:t>1-SI-1A, 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DDC76D-2269-4DE0-B678-715B442BD5C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2208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trike="noStrike" dirty="0"/>
              <a:t>1-SI-2A, 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DDC76D-2269-4DE0-B678-715B442BD5C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78523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trike="noStrike" dirty="0"/>
              <a:t>1-SI-2C, 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DDC76D-2269-4DE0-B678-715B442BD5C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99752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trike="noStrike" dirty="0"/>
              <a:t>1-SI-3A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DDC76D-2269-4DE0-B678-715B442BD5C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276762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trike="noStrike" dirty="0"/>
              <a:t>1-SI-3B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DDC76D-2269-4DE0-B678-715B442BD5C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74550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trike="noStrike" dirty="0"/>
              <a:t>1-SI-4A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DDC76D-2269-4DE0-B678-715B442BD5C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5516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2-2D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964D5A2-BF05-1D4C-AF84-736935566D2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842160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trike="noStrike" dirty="0"/>
              <a:t>1-SI-4B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DDC76D-2269-4DE0-B678-715B442BD5C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72548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trike="noStrike" dirty="0"/>
              <a:t>1-SI-4C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DDC76D-2269-4DE0-B678-715B442BD5C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67058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trike="noStrike" dirty="0"/>
              <a:t>1-ED-3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DDC76D-2269-4DE0-B678-715B442BD5CF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89698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trike="noStrike" dirty="0"/>
              <a:t>1-SI-5C, 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DDC76D-2269-4DE0-B678-715B442BD5CF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90074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trike="noStrike" dirty="0"/>
              <a:t>1-SI-6A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DDC76D-2269-4DE0-B678-715B442BD5CF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17445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trike="noStrike" dirty="0"/>
              <a:t>1-SI-6B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DDC76D-2269-4DE0-B678-715B442BD5CF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4493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trike="noStrike" dirty="0"/>
              <a:t>1-SI-7A, 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DDC76D-2269-4DE0-B678-715B442BD5CF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83424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trike="noStrike" dirty="0"/>
              <a:t>1-SI-7C, 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DDC76D-2269-4DE0-B678-715B442BD5CF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06556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trike="noStrike" dirty="0"/>
              <a:t>1-SI-8A, 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DDC76D-2269-4DE0-B678-715B442BD5CF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34620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trike="noStrike" dirty="0"/>
              <a:t>1-SI-8C, 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DDC76D-2269-4DE0-B678-715B442BD5CF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8672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/>
              <a:t>1-3B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964D5A2-BF05-1D4C-AF84-736935566D2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9926358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trike="noStrike" dirty="0"/>
              <a:t>1-SI-9A, 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DDC76D-2269-4DE0-B678-715B442BD5CF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74508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trike="noStrike" dirty="0"/>
              <a:t>1-SI-9C, 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DDC76D-2269-4DE0-B678-715B442BD5CF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60052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trike="noStrike" dirty="0"/>
              <a:t>1-SI-9E, 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DDC76D-2269-4DE0-B678-715B442BD5CF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51980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trike="noStrike" dirty="0"/>
              <a:t>1-SI-10A, 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DDC76D-2269-4DE0-B678-715B442BD5CF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22481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trike="noStrike" dirty="0"/>
              <a:t>1-SI-10C, 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DDC76D-2269-4DE0-B678-715B442BD5CF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13439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trike="noStrike" dirty="0"/>
              <a:t>1-SI-13A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DDC76D-2269-4DE0-B678-715B442BD5CF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49441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trike="noStrike" dirty="0"/>
              <a:t>1-SI-13B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DDC76D-2269-4DE0-B678-715B442BD5CF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07133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trike="noStrike" dirty="0"/>
              <a:t>1-SI-14A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DDC76D-2269-4DE0-B678-715B442BD5CF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74134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trike="noStrike" dirty="0"/>
              <a:t>1-SI-14B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DDC76D-2269-4DE0-B678-715B442BD5CF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80506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trike="noStrike" dirty="0"/>
              <a:t>1-SI-15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DDC76D-2269-4DE0-B678-715B442BD5CF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97897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trike="noStrike" dirty="0"/>
              <a:t>1-SI-5B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DDC76D-2269-4DE0-B678-715B442BD5C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8133617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trike="noStrike" dirty="0"/>
              <a:t>2-SI-1A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DDC76D-2269-4DE0-B678-715B442BD5CF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55660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trike="noStrike" dirty="0"/>
              <a:t>2-SI-1B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DDC76D-2269-4DE0-B678-715B442BD5CF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49308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2-SI-2A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64D5A2-BF05-1D4C-AF84-736935566D29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99974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2-SI-2B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64D5A2-BF05-1D4C-AF84-736935566D29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63864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trike="noStrike" dirty="0"/>
              <a:t>2-SI-3A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964D5A2-BF05-1D4C-AF84-736935566D2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347881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trike="noStrike" dirty="0"/>
              <a:t>2-SI-3B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964D5A2-BF05-1D4C-AF84-736935566D2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5224523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trike="noStrike" dirty="0"/>
              <a:t>2-SI-3C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964D5A2-BF05-1D4C-AF84-736935566D2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6471864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trike="noStrike" dirty="0"/>
              <a:t>2-SI-3D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964D5A2-BF05-1D4C-AF84-736935566D2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3634034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trike="noStrike" dirty="0"/>
              <a:t>2-ED-1A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964D5A2-BF05-1D4C-AF84-736935566D2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9814706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trike="noStrike" dirty="0"/>
              <a:t>2-ED-1C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964D5A2-BF05-1D4C-AF84-736935566D2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602730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1-2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964D5A2-BF05-1D4C-AF84-736935566D2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0938281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trike="noStrike" dirty="0"/>
              <a:t>2-ED-1D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964D5A2-BF05-1D4C-AF84-736935566D2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686223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trike="noStrike" dirty="0"/>
              <a:t>2-ED-1D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964D5A2-BF05-1D4C-AF84-736935566D2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3934662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trike="noStrike" dirty="0"/>
              <a:t>2-SI-4A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964D5A2-BF05-1D4C-AF84-736935566D2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7137087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trike="noStrike" dirty="0"/>
              <a:t>2-SI-4B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964D5A2-BF05-1D4C-AF84-736935566D2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9046131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trike="noStrike" dirty="0"/>
              <a:t>2-SI-5A, 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964D5A2-BF05-1D4C-AF84-736935566D2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19243526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trike="noStrike" dirty="0"/>
              <a:t>2-SI-5C, 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964D5A2-BF05-1D4C-AF84-736935566D2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56026326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trike="noStrike" dirty="0"/>
              <a:t>2-SI-6A, 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964D5A2-BF05-1D4C-AF84-736935566D2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09756657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trike="noStrike" dirty="0"/>
              <a:t>2-SI-6C, 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964D5A2-BF05-1D4C-AF84-736935566D2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65610757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trike="noStrike" dirty="0"/>
              <a:t>2-SI-7A, 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964D5A2-BF05-1D4C-AF84-736935566D2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75035458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trike="noStrike" dirty="0"/>
              <a:t>2-SI-8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964D5A2-BF05-1D4C-AF84-736935566D2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631017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trike="noStrike" dirty="0"/>
              <a:t>1-ED-4A</a:t>
            </a:r>
          </a:p>
          <a:p>
            <a:endParaRPr lang="en-US" strike="noStrike" dirty="0"/>
          </a:p>
          <a:p>
            <a:endParaRPr lang="en-US" strike="noStrik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964D5A2-BF05-1D4C-AF84-736935566D2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41765543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trike="noStrike" dirty="0"/>
              <a:t>1-SI-16B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DDC76D-2269-4DE0-B678-715B442BD5C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1022849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1-5A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964D5A2-BF05-1D4C-AF84-736935566D2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6990473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trike="noStrike" dirty="0"/>
              <a:t>1-5B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964D5A2-BF05-1D4C-AF84-736935566D2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72075297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2-2A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964D5A2-BF05-1D4C-AF84-736935566D2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11620165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2-2B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964D5A2-BF05-1D4C-AF84-736935566D2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13256319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2-2C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964D5A2-BF05-1D4C-AF84-736935566D2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88346817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2-2C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964D5A2-BF05-1D4C-AF84-736935566D2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93257530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2-3B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964D5A2-BF05-1D4C-AF84-736935566D2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49194145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2-ED-4A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964D5A2-BF05-1D4C-AF84-736935566D2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00739242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2-ED-4B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964D5A2-BF05-1D4C-AF84-736935566D2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849420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trike="noStrike" dirty="0"/>
              <a:t>1-ED-4A</a:t>
            </a:r>
          </a:p>
          <a:p>
            <a:endParaRPr lang="en-US" strike="noStrike" dirty="0"/>
          </a:p>
          <a:p>
            <a:endParaRPr lang="en-US" strike="noStrik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964D5A2-BF05-1D4C-AF84-736935566D2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13662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trike="noStrike" dirty="0"/>
              <a:t>1-ED-4A</a:t>
            </a:r>
          </a:p>
          <a:p>
            <a:endParaRPr lang="en-US" strike="noStrike" dirty="0"/>
          </a:p>
          <a:p>
            <a:endParaRPr lang="en-US" strike="noStrik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964D5A2-BF05-1D4C-AF84-736935566D2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813502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220D9-26EF-5C4F-BAA1-79481E8EC2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53FC90C-376A-7F42-8AA5-F08185D197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46683D-5077-A44D-8EFD-AA745106DA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41996-9470-AE48-8E1E-1261052D38D0}" type="datetimeFigureOut">
              <a:rPr lang="en-US" smtClean="0"/>
              <a:t>11/9/2024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D62DA9-D99E-A44D-AC53-C6ADD29DDE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0A17F1-F776-3E43-BFCE-01680D3B8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7B122-5772-5F41-9F1E-275E5FAC41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5537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CF1D3-01DB-5B42-8CD1-B94AAD0E8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961E205-4E73-1542-A384-D10519401A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D7A460-86B9-BB4D-AFC3-588798930A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41996-9470-AE48-8E1E-1261052D38D0}" type="datetimeFigureOut">
              <a:rPr lang="en-US" smtClean="0"/>
              <a:t>11/9/2024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B2BBF8-5A3F-A748-A27F-664DC96F8B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B234CF-7D9A-3341-8829-636B11EDA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7B122-5772-5F41-9F1E-275E5FAC41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3470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343B5B9-7A77-8840-BD47-946C9996321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9F0637-E0F9-C141-92F2-F8788323AD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01AE42-3A08-EC4A-BA6B-2D2FBB436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41996-9470-AE48-8E1E-1261052D38D0}" type="datetimeFigureOut">
              <a:rPr lang="en-US" smtClean="0"/>
              <a:t>11/9/2024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E36C66-6287-E040-97AF-416EA41385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F0EECD-E3E0-6F4D-BDEF-9207204DF5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7B122-5772-5F41-9F1E-275E5FAC41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5844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02E1B6-68F6-7443-98EB-D658C12FB0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5DCBB9-E49B-904E-9716-9757B11895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E78255-D017-2248-B275-ACC3131DDD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41996-9470-AE48-8E1E-1261052D38D0}" type="datetimeFigureOut">
              <a:rPr lang="en-US" smtClean="0"/>
              <a:t>11/9/2024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F75E1D-C519-7C4B-BEE0-7B5BA7B035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E05ACE-BEC4-AD44-92B0-44EE36F9C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7B122-5772-5F41-9F1E-275E5FAC41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3039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788E9-3E95-EF4D-A0E0-F21A3FB122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393BA4-1DB0-6B4D-86E3-073ACEC90D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FF3196-A74D-5B4F-B836-3689A4B3E3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41996-9470-AE48-8E1E-1261052D38D0}" type="datetimeFigureOut">
              <a:rPr lang="en-US" smtClean="0"/>
              <a:t>11/9/2024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D44837-000A-194A-8805-EEF0EA60CF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B2C2D2-77BF-BD48-B35C-D427FBADAF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7B122-5772-5F41-9F1E-275E5FAC41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5370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E60C1-8768-1040-A25A-9625CF028F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A5B38D-4B1F-484E-8854-2D685103D4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E1D8C9-DB4B-B34E-941A-DC8CB43EC4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958213-E746-0848-8959-B903E881B1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41996-9470-AE48-8E1E-1261052D38D0}" type="datetimeFigureOut">
              <a:rPr lang="en-US" smtClean="0"/>
              <a:t>11/9/2024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A89AD9-8F24-9B44-9095-5C7302A150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98C2F7-563F-C441-8240-0564F5080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7B122-5772-5F41-9F1E-275E5FAC41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999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D8DA1F-206C-F645-B5F3-5B5B8DAF73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DFEDE8-C47F-BF46-9EF9-AF381406A9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D9363F-0381-9E45-8F16-7DFD4FE24A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EEC50D-EA8F-9D4E-AD13-3A9A688EDC8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B192F16-C2C7-E34B-9AAC-9E952A36A27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23A38DE-DABA-374A-A15E-F9F76EDCAC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41996-9470-AE48-8E1E-1261052D38D0}" type="datetimeFigureOut">
              <a:rPr lang="en-US" smtClean="0"/>
              <a:t>11/9/2024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ED63BC4-56E3-934F-A009-4E3E3DBF29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DB6BF93-E15A-B242-9449-9C67568450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7B122-5772-5F41-9F1E-275E5FAC41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9562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D755D8-0994-274F-B388-EB69CA251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E784BC5-94E3-5D47-9DB2-F9EC13B023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41996-9470-AE48-8E1E-1261052D38D0}" type="datetimeFigureOut">
              <a:rPr lang="en-US" smtClean="0"/>
              <a:t>11/9/2024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9F2132-B10C-3340-9647-4E67DD78E8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19C546-7B2A-3A48-9FD6-DF4EE1D21B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7B122-5772-5F41-9F1E-275E5FAC41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6312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AB286B8-8F0C-DA4E-A6C8-5B5538807C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41996-9470-AE48-8E1E-1261052D38D0}" type="datetimeFigureOut">
              <a:rPr lang="en-US" smtClean="0"/>
              <a:t>11/9/2024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D6D21AA-D8FB-0D42-B534-8902DF4542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A14C6F-77EF-D74D-91AD-A9C4D8431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7B122-5772-5F41-9F1E-275E5FAC41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7959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A1C005-2C24-D14E-831F-730ED968A1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C7F4CB-DB95-1E46-BA04-472D3BAA8A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1ECAE7-14C2-CB4C-A2C9-623E15E258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444038-5A46-9345-B12A-FAD2AFDCD1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41996-9470-AE48-8E1E-1261052D38D0}" type="datetimeFigureOut">
              <a:rPr lang="en-US" smtClean="0"/>
              <a:t>11/9/2024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720BDE-DD6C-624F-B4CE-BD368CF3E9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B66BB6-3CCF-C44B-88EE-29FBC5902B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7B122-5772-5F41-9F1E-275E5FAC41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1584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79C947-0EC0-6949-96E0-CFDB061FEC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3EEFFA7-2639-2B44-8EA7-92C53917DAF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C0CEC6-7BD0-184D-AA56-B7EE2D040C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97A35B-CC3F-C546-8A24-87C5EA5B7E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41996-9470-AE48-8E1E-1261052D38D0}" type="datetimeFigureOut">
              <a:rPr lang="en-US" smtClean="0"/>
              <a:t>11/9/2024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DC7877-D3B3-3646-89AB-AF99047DD6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F87B78-8DEC-1141-B53F-2FE70D251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7B122-5772-5F41-9F1E-275E5FAC41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0873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5870288-EFA3-1042-B404-1B2F8EA9AA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38A3E2-6D4F-FA40-8A86-813CBF4D3D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407337-459B-EB4F-8103-73FC2BE7F9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F41996-9470-AE48-8E1E-1261052D38D0}" type="datetimeFigureOut">
              <a:rPr lang="en-US" smtClean="0"/>
              <a:t>11/9/2024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7F2589-0C0E-CE49-A479-05EB4E7012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59DAD4-7509-BA44-BB52-839A7CA638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B7B122-5772-5F41-9F1E-275E5FAC41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9733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8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8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47CAC88-F402-4C87-AB50-2CCE4EF5E2CB}"/>
              </a:ext>
            </a:extLst>
          </p:cNvPr>
          <p:cNvSpPr txBox="1">
            <a:spLocks/>
          </p:cNvSpPr>
          <p:nvPr/>
        </p:nvSpPr>
        <p:spPr>
          <a:xfrm>
            <a:off x="-195373" y="1684942"/>
            <a:ext cx="8424973" cy="143925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ct val="20000"/>
              </a:spcBef>
              <a:buClr>
                <a:srgbClr val="1F497D"/>
              </a:buClr>
              <a:buFont typeface="Arial" panose="020B0604020202020204" pitchFamily="34" charset="0"/>
              <a:buNone/>
            </a:pPr>
            <a:endParaRPr lang="en-US" sz="5400" b="1" dirty="0">
              <a:solidFill>
                <a:prstClr val="white"/>
              </a:solidFill>
              <a:latin typeface="Lucida Sans" panose="020B0602030504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BB9108DC-B39D-4624-AD8D-4019562797CE}"/>
              </a:ext>
            </a:extLst>
          </p:cNvPr>
          <p:cNvSpPr txBox="1">
            <a:spLocks/>
          </p:cNvSpPr>
          <p:nvPr/>
        </p:nvSpPr>
        <p:spPr>
          <a:xfrm>
            <a:off x="-793429" y="1409360"/>
            <a:ext cx="10207256" cy="143925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ct val="20000"/>
              </a:spcBef>
              <a:buClr>
                <a:srgbClr val="1F497D"/>
              </a:buClr>
              <a:buFont typeface="Arial" panose="020B0604020202020204" pitchFamily="34" charset="0"/>
              <a:buNone/>
            </a:pPr>
            <a:endParaRPr lang="en-US" sz="5400" b="1" dirty="0">
              <a:solidFill>
                <a:prstClr val="white"/>
              </a:solidFill>
              <a:latin typeface="Lucida Sans" panose="020B0602030504020204" pitchFamily="34" charset="0"/>
              <a:cs typeface="Arial" panose="020B0604020202020204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5D60FDA-F77A-417A-94F5-1A26EA70B6C1}"/>
              </a:ext>
            </a:extLst>
          </p:cNvPr>
          <p:cNvGrpSpPr/>
          <p:nvPr/>
        </p:nvGrpSpPr>
        <p:grpSpPr>
          <a:xfrm>
            <a:off x="-14759" y="4101063"/>
            <a:ext cx="10693101" cy="1693586"/>
            <a:chOff x="0" y="3593054"/>
            <a:chExt cx="10693101" cy="2201595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46F1C43-203D-49FA-8571-42EDEEBD3A8A}"/>
                </a:ext>
              </a:extLst>
            </p:cNvPr>
            <p:cNvSpPr/>
            <p:nvPr/>
          </p:nvSpPr>
          <p:spPr>
            <a:xfrm>
              <a:off x="0" y="3863693"/>
              <a:ext cx="10553475" cy="1930956"/>
            </a:xfrm>
            <a:prstGeom prst="rect">
              <a:avLst/>
            </a:prstGeom>
            <a:solidFill>
              <a:srgbClr val="39B6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D210859D-4B4A-44E4-A2F3-53072625561B}"/>
                </a:ext>
              </a:extLst>
            </p:cNvPr>
            <p:cNvSpPr/>
            <p:nvPr/>
          </p:nvSpPr>
          <p:spPr>
            <a:xfrm>
              <a:off x="8380207" y="3593054"/>
              <a:ext cx="2312894" cy="2201595"/>
            </a:xfrm>
            <a:prstGeom prst="triangle">
              <a:avLst>
                <a:gd name="adj" fmla="val 9544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2C69851-5E9C-4E24-8FE3-EB5D5612AC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4723" y="4453429"/>
            <a:ext cx="10207256" cy="1439258"/>
          </a:xfrm>
        </p:spPr>
        <p:txBody>
          <a:bodyPr>
            <a:noAutofit/>
          </a:bodyPr>
          <a:lstStyle/>
          <a:p>
            <a:pPr marL="0" lvl="0" indent="0">
              <a:lnSpc>
                <a:spcPct val="100000"/>
              </a:lnSpc>
              <a:spcBef>
                <a:spcPct val="20000"/>
              </a:spcBef>
              <a:buClr>
                <a:srgbClr val="1F497D"/>
              </a:buClr>
              <a:buNone/>
            </a:pPr>
            <a:r>
              <a:rPr lang="en-US" sz="4800" b="1" dirty="0">
                <a:solidFill>
                  <a:schemeClr val="bg1"/>
                </a:solidFill>
                <a:latin typeface="Lucida Sans" panose="020B0602030504020204" pitchFamily="34" charset="0"/>
                <a:cs typeface="Arial" panose="020B0604020202020204" pitchFamily="34" charset="0"/>
              </a:rPr>
              <a:t>Supplementary Slides</a:t>
            </a:r>
          </a:p>
        </p:txBody>
      </p:sp>
    </p:spTree>
    <p:extLst>
      <p:ext uri="{BB962C8B-B14F-4D97-AF65-F5344CB8AC3E}">
        <p14:creationId xmlns:p14="http://schemas.microsoft.com/office/powerpoint/2010/main" val="13047076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Rectangle 89">
            <a:extLst>
              <a:ext uri="{FF2B5EF4-FFF2-40B4-BE49-F238E27FC236}">
                <a16:creationId xmlns:a16="http://schemas.microsoft.com/office/drawing/2014/main" id="{19C53881-91E8-45AB-8591-DAAA2E583A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179" y="88131"/>
            <a:ext cx="11857165" cy="677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Lucida Sans" panose="020B0602030504020204" pitchFamily="34" charset="77"/>
                <a:ea typeface="+mn-ea"/>
                <a:cs typeface="Arial" pitchFamily="34" charset="0"/>
              </a:rPr>
              <a:t>Relationship between Clustering and Upward Mobility</a:t>
            </a:r>
          </a:p>
          <a:p>
            <a:pPr marL="0" marR="0" lvl="0" indent="0" algn="l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Lucida Sans" panose="020B0602030504020204" pitchFamily="34" charset="77"/>
                <a:ea typeface="+mn-ea"/>
                <a:cs typeface="Arial" pitchFamily="34" charset="0"/>
              </a:rPr>
              <a:t>Across ZIP Codes for Four Counties in Ohio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12404EB-5087-2AF7-C88E-05D6682AEA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0936" y="765239"/>
            <a:ext cx="9747085" cy="6092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5352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Rectangle 89">
            <a:extLst>
              <a:ext uri="{FF2B5EF4-FFF2-40B4-BE49-F238E27FC236}">
                <a16:creationId xmlns:a16="http://schemas.microsoft.com/office/drawing/2014/main" id="{19C53881-91E8-45AB-8591-DAAA2E583A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179" y="88131"/>
            <a:ext cx="11857165" cy="677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Lucida Sans" panose="020B0602030504020204" pitchFamily="34" charset="77"/>
                <a:ea typeface="+mn-ea"/>
                <a:cs typeface="Arial" pitchFamily="34" charset="0"/>
              </a:rPr>
              <a:t>Relationship between Clustering and Economic Connectedness</a:t>
            </a:r>
          </a:p>
          <a:p>
            <a:pPr marL="0" marR="0" lvl="0" indent="0" algn="l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Lucida Sans" panose="020B0602030504020204" pitchFamily="34" charset="77"/>
                <a:ea typeface="+mn-ea"/>
                <a:cs typeface="Arial" pitchFamily="34" charset="0"/>
              </a:rPr>
              <a:t>Across ZIP Codes for Four Counties in Ohio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9EC2CF-CCB1-50F0-A465-329A967653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20"/>
          <a:stretch/>
        </p:blipFill>
        <p:spPr>
          <a:xfrm>
            <a:off x="1349054" y="1019873"/>
            <a:ext cx="9699413" cy="5550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5204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Rectangle 130">
            <a:extLst>
              <a:ext uri="{FF2B5EF4-FFF2-40B4-BE49-F238E27FC236}">
                <a16:creationId xmlns:a16="http://schemas.microsoft.com/office/drawing/2014/main" id="{707D4AA7-8865-48AB-8674-36CEFD3BE5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179" y="76203"/>
            <a:ext cx="11857165" cy="677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Lucida Sans" panose="020B0602030504020204" pitchFamily="34" charset="77"/>
                <a:ea typeface="+mn-ea"/>
                <a:cs typeface="Arial" pitchFamily="34" charset="0"/>
              </a:rPr>
              <a:t>Relationship between Upward Mobility and Economic Connectedness</a:t>
            </a:r>
          </a:p>
          <a:p>
            <a:pPr marL="0" marR="0" lvl="0" indent="0" algn="l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Lucida Sans" panose="020B0602030504020204" pitchFamily="34" charset="77"/>
                <a:ea typeface="+mn-ea"/>
                <a:cs typeface="Arial" pitchFamily="34" charset="0"/>
              </a:rPr>
              <a:t>Across ZIP Codes for Four Counties in Ohio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234ABF-9A95-1987-372E-29E67A645A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4642" y="1177373"/>
            <a:ext cx="9270596" cy="4982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3145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A31DD6C-71A1-EC48-8D6C-0497B3CD88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180" y="76203"/>
            <a:ext cx="11511918" cy="677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Lucida Sans" panose="020B0602030504020204" pitchFamily="34" charset="77"/>
                <a:ea typeface="+mn-ea"/>
                <a:cs typeface="Arial" pitchFamily="34" charset="0"/>
              </a:rPr>
              <a:t>Distributions of ZIP Code-Level Correlations between Upward Mobility and Social Capital Measures across Counties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845A3F2-B98C-CCEC-2EA0-DC3C6A3466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7697" y="753311"/>
            <a:ext cx="9921867" cy="5719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979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1493" y="1219135"/>
            <a:ext cx="10522807" cy="5410200"/>
          </a:xfrm>
        </p:spPr>
        <p:txBody>
          <a:bodyPr>
            <a:noAutofit/>
          </a:bodyPr>
          <a:lstStyle/>
          <a:p>
            <a:pPr>
              <a:buClr>
                <a:srgbClr val="39B6A3"/>
              </a:buClr>
              <a:buFont typeface="Wingdings" pitchFamily="2" charset="2"/>
              <a:buChar char="§"/>
            </a:pPr>
            <a:r>
              <a:rPr lang="en-US" sz="2000" dirty="0">
                <a:solidFill>
                  <a:srgbClr val="000000"/>
                </a:solidFill>
                <a:latin typeface="Lucida Sans" panose="020B0602030504020204" pitchFamily="34" charset="77"/>
                <a:cs typeface="Arial" panose="020B0604020202020204" pitchFamily="34" charset="0"/>
              </a:rPr>
              <a:t>Economic connectedness may predict upward mobility because it provides “bridging” social capital useful for “getting ahead”</a:t>
            </a:r>
            <a:r>
              <a:rPr lang="en-US" sz="1600" dirty="0">
                <a:solidFill>
                  <a:srgbClr val="000000"/>
                </a:solidFill>
                <a:latin typeface="Lucida Sans" panose="020B0602030504020204" pitchFamily="34" charset="77"/>
                <a:cs typeface="Arial" panose="020B0604020202020204" pitchFamily="34" charset="0"/>
              </a:rPr>
              <a:t> [Putnam 2000]</a:t>
            </a:r>
          </a:p>
          <a:p>
            <a:pPr lvl="1">
              <a:buClr>
                <a:srgbClr val="39B6A3"/>
              </a:buClr>
              <a:buFont typeface="Wingdings" pitchFamily="2" charset="2"/>
              <a:buChar char="§"/>
            </a:pPr>
            <a:endParaRPr lang="en-US" sz="1800" dirty="0">
              <a:solidFill>
                <a:srgbClr val="000000"/>
              </a:solidFill>
              <a:latin typeface="Lucida Sans" panose="020B0602030504020204" pitchFamily="34" charset="77"/>
              <a:cs typeface="Arial" panose="020B0604020202020204" pitchFamily="34" charset="0"/>
            </a:endParaRPr>
          </a:p>
          <a:p>
            <a:pPr lvl="1">
              <a:buClr>
                <a:srgbClr val="39B6A3"/>
              </a:buClr>
              <a:buFont typeface="Wingdings" pitchFamily="2" charset="2"/>
              <a:buChar char="§"/>
            </a:pPr>
            <a:endParaRPr lang="en-US" sz="1800" dirty="0">
              <a:solidFill>
                <a:srgbClr val="000000"/>
              </a:solidFill>
              <a:latin typeface="Lucida Sans" panose="020B0602030504020204" pitchFamily="34" charset="77"/>
              <a:cs typeface="Arial" panose="020B0604020202020204" pitchFamily="34" charset="0"/>
            </a:endParaRPr>
          </a:p>
          <a:p>
            <a:pPr>
              <a:buClr>
                <a:srgbClr val="39B6A3"/>
              </a:buClr>
              <a:buFont typeface="Wingdings" pitchFamily="2" charset="2"/>
              <a:buChar char="§"/>
            </a:pPr>
            <a:r>
              <a:rPr lang="en-US" sz="2000" dirty="0">
                <a:solidFill>
                  <a:srgbClr val="000000"/>
                </a:solidFill>
                <a:latin typeface="Lucida Sans" panose="020B0602030504020204" pitchFamily="34" charset="77"/>
                <a:cs typeface="Arial" panose="020B0604020202020204" pitchFamily="34" charset="0"/>
              </a:rPr>
              <a:t>But important to recognize that it is not necessarily the “best” measure of social capital in general</a:t>
            </a:r>
          </a:p>
          <a:p>
            <a:pPr>
              <a:buClr>
                <a:srgbClr val="39B6A3"/>
              </a:buClr>
              <a:buFont typeface="Wingdings" pitchFamily="2" charset="2"/>
              <a:buChar char="§"/>
            </a:pPr>
            <a:endParaRPr lang="en-US" sz="2000" dirty="0">
              <a:solidFill>
                <a:srgbClr val="000000"/>
              </a:solidFill>
              <a:latin typeface="Lucida Sans" panose="020B0602030504020204" pitchFamily="34" charset="77"/>
              <a:cs typeface="Arial" panose="020B0604020202020204" pitchFamily="34" charset="0"/>
            </a:endParaRPr>
          </a:p>
          <a:p>
            <a:pPr lvl="1">
              <a:buClr>
                <a:srgbClr val="39B6A3"/>
              </a:buClr>
              <a:buFont typeface="Wingdings" pitchFamily="2" charset="2"/>
              <a:buChar char="§"/>
            </a:pPr>
            <a:r>
              <a:rPr lang="en-US" sz="1800" dirty="0">
                <a:solidFill>
                  <a:srgbClr val="000000"/>
                </a:solidFill>
                <a:latin typeface="Lucida Sans" panose="020B0602030504020204" pitchFamily="34" charset="77"/>
                <a:cs typeface="Arial" panose="020B0604020202020204" pitchFamily="34" charset="0"/>
              </a:rPr>
              <a:t>Illustrate by looking at correlations with other outcomes, such as life expectancy by income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3926F4-0168-ED47-9A7E-2CFCE38F4E27}"/>
              </a:ext>
            </a:extLst>
          </p:cNvPr>
          <p:cNvSpPr txBox="1"/>
          <p:nvPr/>
        </p:nvSpPr>
        <p:spPr>
          <a:xfrm>
            <a:off x="192096" y="91936"/>
            <a:ext cx="118078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" panose="020B0602030504020204" pitchFamily="34" charset="77"/>
                <a:ea typeface="+mn-ea"/>
                <a:cs typeface="Arial" panose="020B0604020202020204" pitchFamily="34" charset="0"/>
              </a:rPr>
              <a:t>Different Types of Social Capital Matter for Different Outcomes</a:t>
            </a:r>
          </a:p>
        </p:txBody>
      </p:sp>
    </p:spTree>
    <p:extLst>
      <p:ext uri="{BB962C8B-B14F-4D97-AF65-F5344CB8AC3E}">
        <p14:creationId xmlns:p14="http://schemas.microsoft.com/office/powerpoint/2010/main" val="26483981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DE003D7-B0DD-2E78-5F88-642667B08B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033" y="862166"/>
            <a:ext cx="11291455" cy="569902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7CA36AB-C26E-7DF4-3F90-150B2E4EB5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179" y="76203"/>
            <a:ext cx="11857165" cy="1231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Lucida Sans" panose="020B0602030504020204" pitchFamily="34" charset="77"/>
                <a:ea typeface="+mn-ea"/>
                <a:cs typeface="Arial" pitchFamily="34" charset="0"/>
              </a:rPr>
              <a:t>Correlations between Social Capital and Life Expectancy at Age 40 for Bottom-Income-Quartile Men</a:t>
            </a:r>
          </a:p>
          <a:p>
            <a:pPr marL="0" marR="0" lvl="0" indent="0" algn="l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Lucida Sans" panose="020B0602030504020204" pitchFamily="34" charset="77"/>
                <a:ea typeface="+mn-ea"/>
                <a:cs typeface="Arial" pitchFamily="34" charset="0"/>
              </a:rPr>
              <a:t>Univariate County-level Correlations</a:t>
            </a:r>
          </a:p>
          <a:p>
            <a:pPr marL="0" marR="0" lvl="0" indent="0" algn="l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Lucida Sans" panose="020B0602030504020204" pitchFamily="34" charset="77"/>
              <a:ea typeface="+mn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99668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7CA36AB-C26E-7DF4-3F90-150B2E4EB5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179" y="76203"/>
            <a:ext cx="11857165" cy="1231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Lucida Sans" panose="020B0602030504020204" pitchFamily="34" charset="77"/>
                <a:ea typeface="+mn-ea"/>
                <a:cs typeface="Arial" pitchFamily="34" charset="0"/>
              </a:rPr>
              <a:t>Correlations between Social Capital and Life Expectancy at Age 40 for Bottom-Income-Quartile Men</a:t>
            </a:r>
          </a:p>
          <a:p>
            <a:pPr marL="0" marR="0" lvl="0" indent="0" algn="l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Lucida Sans" panose="020B0602030504020204" pitchFamily="34" charset="77"/>
                <a:ea typeface="+mn-ea"/>
                <a:cs typeface="Arial" pitchFamily="34" charset="0"/>
              </a:rPr>
              <a:t>Cohesiveness vs. Life Expectancy</a:t>
            </a:r>
          </a:p>
          <a:p>
            <a:pPr marL="0" marR="0" lvl="0" indent="0" algn="l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Lucida Sans" panose="020B0602030504020204" pitchFamily="34" charset="77"/>
              <a:ea typeface="+mn-ea"/>
              <a:cs typeface="Arial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9E9582-56FD-2C24-4434-6A3EEBE1CD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17975"/>
            <a:ext cx="12192000" cy="442205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D1FCCD8-2C56-FFC9-4B92-1D124D2B255E}"/>
              </a:ext>
            </a:extLst>
          </p:cNvPr>
          <p:cNvSpPr/>
          <p:nvPr/>
        </p:nvSpPr>
        <p:spPr>
          <a:xfrm>
            <a:off x="335108" y="1217975"/>
            <a:ext cx="318857" cy="411857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1B57846-D237-1AAF-B2CC-3C5E55275719}"/>
              </a:ext>
            </a:extLst>
          </p:cNvPr>
          <p:cNvSpPr/>
          <p:nvPr/>
        </p:nvSpPr>
        <p:spPr>
          <a:xfrm>
            <a:off x="6442259" y="1217974"/>
            <a:ext cx="318857" cy="411857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41970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69C3B1F-07F7-A0E7-3E36-DEA740322F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889" y="1023618"/>
            <a:ext cx="9913366" cy="564820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89D4A6F-634D-62C6-AA86-8CE47D551A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7352" y="173118"/>
            <a:ext cx="10084514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Lucida Sans" panose="020B0602030504020204" pitchFamily="34" charset="77"/>
                <a:ea typeface="+mn-ea"/>
                <a:cs typeface="Arial" pitchFamily="34" charset="0"/>
              </a:rPr>
              <a:t>Friending Bias in High Schools vs. Gifted &amp; Talented Enrollment</a:t>
            </a:r>
          </a:p>
          <a:p>
            <a:pPr marL="0" marR="0" lvl="0" indent="0" algn="l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Lucida Sans" panose="020B0602030504020204" pitchFamily="34" charset="77"/>
                <a:ea typeface="+mn-ea"/>
                <a:cs typeface="Arial" pitchFamily="34" charset="0"/>
              </a:rPr>
              <a:t>Bias Measured using Parental SES</a:t>
            </a:r>
          </a:p>
          <a:p>
            <a:pPr marL="0" marR="0" lvl="0" indent="0" algn="l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Lucida Sans" panose="020B0602030504020204" pitchFamily="34" charset="77"/>
              <a:ea typeface="+mn-ea"/>
              <a:cs typeface="Arial" pitchFamily="34" charset="0"/>
            </a:endParaRPr>
          </a:p>
          <a:p>
            <a:pPr marL="0" marR="0" lvl="0" indent="0" algn="l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Lucida Sans" panose="020B0602030504020204" pitchFamily="34" charset="77"/>
              <a:ea typeface="+mn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27456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8D9E1B3-D548-3244-AA02-CB8B0D650B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7352" y="173118"/>
            <a:ext cx="9818728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Lucida Sans" panose="020B0602030504020204" pitchFamily="34" charset="77"/>
                <a:ea typeface="+mn-ea"/>
                <a:cs typeface="Arial" pitchFamily="34" charset="0"/>
              </a:rPr>
              <a:t>Friending Bias in High Schools vs. Share of White Students</a:t>
            </a:r>
          </a:p>
          <a:p>
            <a:pPr marL="0" marR="0" lvl="0" indent="0" algn="l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Lucida Sans" panose="020B0602030504020204" pitchFamily="34" charset="77"/>
                <a:ea typeface="+mn-ea"/>
                <a:cs typeface="Arial" pitchFamily="34" charset="0"/>
              </a:rPr>
              <a:t>Bias Measured using Parental SES</a:t>
            </a:r>
          </a:p>
          <a:p>
            <a:pPr marL="0" marR="0" lvl="0" indent="0" algn="l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Lucida Sans" panose="020B0602030504020204" pitchFamily="34" charset="77"/>
              <a:ea typeface="+mn-ea"/>
              <a:cs typeface="Arial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7DBBB6D-2157-C902-A3D4-92DEC270FA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897" y="1209799"/>
            <a:ext cx="9817111" cy="56482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69C3B1F-07F7-A0E7-3E36-DEA740322F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078" y="1209799"/>
            <a:ext cx="9913366" cy="56482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A58AD53-32A7-E483-0589-7AC2AE2A3C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446" y="1209799"/>
            <a:ext cx="9655370" cy="56482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FE42665-17B3-23D4-42BB-8C5DED11D8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4834" y="1234341"/>
            <a:ext cx="10041246" cy="558573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D845CB7-A7F4-35EA-C216-9A810B00309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8569" y="1209799"/>
            <a:ext cx="10031738" cy="56482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F67ACAA-D381-109A-09A1-E0DCF6D2969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8460" y="1066106"/>
            <a:ext cx="9896504" cy="5648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765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8D9E1B3-D548-3244-AA02-CB8B0D650B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7352" y="173118"/>
            <a:ext cx="981872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Lucida Sans" panose="020B0602030504020204" pitchFamily="34" charset="77"/>
                <a:ea typeface="+mn-ea"/>
                <a:cs typeface="Arial" pitchFamily="34" charset="0"/>
              </a:rPr>
              <a:t>Friending Bias in High Schools vs. AP Enrollment</a:t>
            </a:r>
          </a:p>
          <a:p>
            <a:pPr marL="0" marR="0" lvl="0" indent="0" algn="l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Lucida Sans" panose="020B0602030504020204" pitchFamily="34" charset="77"/>
                <a:ea typeface="+mn-ea"/>
                <a:cs typeface="Arial" pitchFamily="34" charset="0"/>
              </a:rPr>
              <a:t>Bias Measured using Own SES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7DBBB6D-2157-C902-A3D4-92DEC270FA5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97280" y="1147110"/>
            <a:ext cx="9577812" cy="5432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5640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F552394-2A0E-A202-BE0B-ABF761F442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180" y="76203"/>
            <a:ext cx="11921820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Friending Bias vs. Exposure to High-SES Students, by College</a:t>
            </a:r>
          </a:p>
          <a:p>
            <a:pPr marL="0" marR="0" lvl="0" indent="0" algn="l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Among Low-SES Students in 1990-2000 Birth Cohorts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85C8BAE-9A3C-55E9-1367-A89629439D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8691" y="1184681"/>
            <a:ext cx="8530626" cy="510319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61DAF1B-3A94-6012-178B-C3EC5FE62D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095" y="1500554"/>
            <a:ext cx="649907" cy="393657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1DFEBC7-48AB-C05B-726E-94DE6E4596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8136" y="6287872"/>
            <a:ext cx="3305908" cy="311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5392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8D9E1B3-D548-3244-AA02-CB8B0D650B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7352" y="173118"/>
            <a:ext cx="9818728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Lucida Sans" panose="020B0602030504020204" pitchFamily="34" charset="77"/>
                <a:ea typeface="+mn-ea"/>
                <a:cs typeface="Arial" pitchFamily="34" charset="0"/>
              </a:rPr>
              <a:t>Friending Bias in High Schools vs. Share of White Students</a:t>
            </a:r>
          </a:p>
          <a:p>
            <a:pPr marL="0" marR="0" lvl="0" indent="0" algn="l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Lucida Sans" panose="020B0602030504020204" pitchFamily="34" charset="77"/>
                <a:ea typeface="+mn-ea"/>
                <a:cs typeface="Arial" pitchFamily="34" charset="0"/>
              </a:rPr>
              <a:t>Bias Measured using Own SES</a:t>
            </a:r>
          </a:p>
          <a:p>
            <a:pPr marL="0" marR="0" lvl="0" indent="0" algn="l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Lucida Sans" panose="020B0602030504020204" pitchFamily="34" charset="77"/>
              <a:ea typeface="+mn-ea"/>
              <a:cs typeface="Arial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7DBBB6D-2157-C902-A3D4-92DEC270FA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897" y="1209799"/>
            <a:ext cx="9817111" cy="56482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69C3B1F-07F7-A0E7-3E36-DEA740322F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078" y="1209799"/>
            <a:ext cx="9913366" cy="56482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A58AD53-32A7-E483-0589-7AC2AE2A3C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446" y="1209799"/>
            <a:ext cx="9655370" cy="56482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FE42665-17B3-23D4-42BB-8C5DED11D8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4834" y="1234341"/>
            <a:ext cx="10041246" cy="558573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D845CB7-A7F4-35EA-C216-9A810B00309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8569" y="1209799"/>
            <a:ext cx="10031738" cy="56482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F67ACAA-D381-109A-09A1-E0DCF6D2969F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718460" y="1158974"/>
            <a:ext cx="9896504" cy="5462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5418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F552394-2A0E-A202-BE0B-ABF761F442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180" y="76203"/>
            <a:ext cx="11921820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Racial Diversity vs. Friending Bias</a:t>
            </a:r>
          </a:p>
          <a:p>
            <a:pPr marL="0" marR="0" lvl="0" indent="0" algn="l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itchFamily="34" charset="0"/>
              </a:rPr>
              <a:t>In Colleges and Neighborhoods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EE8A6CF-2127-7A55-BA47-124E19374A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497" y="967052"/>
            <a:ext cx="9784857" cy="5814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6123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D860881-124F-0449-A2DC-059A236B8F1C}"/>
              </a:ext>
            </a:extLst>
          </p:cNvPr>
          <p:cNvSpPr txBox="1"/>
          <p:nvPr/>
        </p:nvSpPr>
        <p:spPr>
          <a:xfrm>
            <a:off x="97974" y="79904"/>
            <a:ext cx="118078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Lucida Sans" panose="020B0602030504020204" pitchFamily="34" charset="77"/>
                <a:ea typeface="+mn-ea"/>
                <a:cs typeface="Arial" panose="020B0604020202020204" pitchFamily="34" charset="0"/>
              </a:rPr>
              <a:t>Correlations with</a:t>
            </a:r>
          </a:p>
          <a:p>
            <a:pPr marL="0" marR="0" lvl="0" indent="0" algn="l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Lucida Sans" panose="020B0602030504020204" pitchFamily="34" charset="77"/>
                <a:ea typeface="+mn-ea"/>
                <a:cs typeface="Arial" panose="020B0604020202020204" pitchFamily="34" charset="0"/>
              </a:rPr>
              <a:t>High School Completion Rate for Children with Parents at 25</a:t>
            </a:r>
            <a:r>
              <a:rPr kumimoji="0" lang="en-US" sz="2400" b="1" i="0" u="none" strike="noStrike" kern="1200" cap="none" spc="0" normalizeH="0" baseline="3000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Lucida Sans" panose="020B0602030504020204" pitchFamily="34" charset="77"/>
                <a:ea typeface="+mn-ea"/>
                <a:cs typeface="Arial" panose="020B0604020202020204" pitchFamily="34" charset="0"/>
              </a:rPr>
              <a:t>th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Lucida Sans" panose="020B0602030504020204" pitchFamily="34" charset="77"/>
                <a:ea typeface="+mn-ea"/>
                <a:cs typeface="Arial" panose="020B0604020202020204" pitchFamily="34" charset="0"/>
              </a:rPr>
              <a:t> Percentile</a:t>
            </a:r>
          </a:p>
          <a:p>
            <a:pPr marL="0" marR="0" lvl="0" indent="0" algn="l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Lucida Sans" panose="020B0602030504020204" pitchFamily="34" charset="77"/>
              <a:ea typeface="+mn-ea"/>
              <a:cs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4F049C7-918B-1556-8863-68E9AEEBDC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957" y="924448"/>
            <a:ext cx="10895851" cy="5548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3139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D860881-124F-0449-A2DC-059A236B8F1C}"/>
              </a:ext>
            </a:extLst>
          </p:cNvPr>
          <p:cNvSpPr txBox="1"/>
          <p:nvPr/>
        </p:nvSpPr>
        <p:spPr>
          <a:xfrm>
            <a:off x="0" y="79904"/>
            <a:ext cx="118078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Lucida Sans" panose="020B0602030504020204" pitchFamily="34" charset="77"/>
                <a:ea typeface="+mn-ea"/>
                <a:cs typeface="Arial" panose="020B0604020202020204" pitchFamily="34" charset="0"/>
              </a:rPr>
              <a:t>Correlations with</a:t>
            </a:r>
          </a:p>
          <a:p>
            <a:pPr marL="0" marR="0" lvl="0" indent="0" algn="l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Lucida Sans" panose="020B0602030504020204" pitchFamily="34" charset="77"/>
                <a:ea typeface="+mn-ea"/>
                <a:cs typeface="Arial" panose="020B0604020202020204" pitchFamily="34" charset="0"/>
              </a:rPr>
              <a:t>Teen Birth Rate for Women with Parents at 25</a:t>
            </a:r>
            <a:r>
              <a:rPr kumimoji="0" lang="en-US" sz="2400" b="1" i="0" u="none" strike="noStrike" kern="1200" cap="none" spc="0" normalizeH="0" baseline="3000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Lucida Sans" panose="020B0602030504020204" pitchFamily="34" charset="77"/>
                <a:ea typeface="+mn-ea"/>
                <a:cs typeface="Arial" panose="020B0604020202020204" pitchFamily="34" charset="0"/>
              </a:rPr>
              <a:t>th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Lucida Sans" panose="020B0602030504020204" pitchFamily="34" charset="77"/>
                <a:ea typeface="+mn-ea"/>
                <a:cs typeface="Arial" panose="020B0604020202020204" pitchFamily="34" charset="0"/>
              </a:rPr>
              <a:t> Percentile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6D9066-4D3C-DD22-DCE4-F3D7131DB1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57" y="1003919"/>
            <a:ext cx="10922558" cy="5510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334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4ABE60A-024C-597C-BBDE-EA92DD3F86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179" y="76203"/>
            <a:ext cx="1185716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 defTabSz="121917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200" b="1" dirty="0">
                <a:solidFill>
                  <a:srgbClr val="E7E6E6">
                    <a:lumMod val="25000"/>
                  </a:srgbClr>
                </a:solidFill>
                <a:latin typeface="Lucida Sans" panose="020B0602030504020204" pitchFamily="34" charset="77"/>
                <a:cs typeface="Arial" pitchFamily="34" charset="0"/>
              </a:rPr>
              <a:t>Stability of County-Level Economic Connectedness Across Cohorts</a:t>
            </a:r>
            <a:endParaRPr lang="en-US" sz="2000" dirty="0">
              <a:solidFill>
                <a:srgbClr val="E7E6E6">
                  <a:lumMod val="25000"/>
                </a:srgbClr>
              </a:solidFill>
              <a:latin typeface="Lucida Sans" panose="020B0602030504020204" pitchFamily="34" charset="77"/>
              <a:cs typeface="Arial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4715945-6956-05CE-30B9-48266073EC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217404"/>
            <a:ext cx="5982401" cy="374618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BC231B1-EEDA-7482-22AA-AFF4577F02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8359" y="1170270"/>
            <a:ext cx="6003366" cy="3746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233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4ABE60A-024C-597C-BBDE-EA92DD3F86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179" y="76203"/>
            <a:ext cx="1185716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 defTabSz="121917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200" b="1" dirty="0">
                <a:solidFill>
                  <a:srgbClr val="E7E6E6">
                    <a:lumMod val="25000"/>
                  </a:srgbClr>
                </a:solidFill>
                <a:latin typeface="Lucida Sans" panose="020B0602030504020204" pitchFamily="34" charset="77"/>
                <a:cs typeface="Arial" pitchFamily="34" charset="0"/>
              </a:rPr>
              <a:t>LASSO Estimates</a:t>
            </a:r>
            <a:endParaRPr lang="en-US" sz="2000" dirty="0">
              <a:solidFill>
                <a:srgbClr val="E7E6E6">
                  <a:lumMod val="25000"/>
                </a:srgbClr>
              </a:solidFill>
              <a:latin typeface="Lucida Sans" panose="020B0602030504020204" pitchFamily="34" charset="77"/>
              <a:cs typeface="Arial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A3EAFA-0204-F6ED-CF00-928AFA1C30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403" y="1057523"/>
            <a:ext cx="11631391" cy="4014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5035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4ABE60A-024C-597C-BBDE-EA92DD3F86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179" y="76203"/>
            <a:ext cx="1185716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 defTabSz="121917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200" b="1" dirty="0">
                <a:solidFill>
                  <a:srgbClr val="E7E6E6">
                    <a:lumMod val="25000"/>
                  </a:srgbClr>
                </a:solidFill>
                <a:latin typeface="Lucida Sans" panose="020B0602030504020204" pitchFamily="34" charset="77"/>
                <a:cs typeface="Arial" pitchFamily="34" charset="0"/>
              </a:rPr>
              <a:t>Incremental R-Squared of Predictors</a:t>
            </a:r>
            <a:endParaRPr lang="en-US" sz="2000" dirty="0">
              <a:solidFill>
                <a:srgbClr val="E7E6E6">
                  <a:lumMod val="25000"/>
                </a:srgbClr>
              </a:solidFill>
              <a:latin typeface="Lucida Sans" panose="020B0602030504020204" pitchFamily="34" charset="77"/>
              <a:cs typeface="Arial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77CDFB4-28C3-FD3A-20EC-A4AE21828A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63" y="934932"/>
            <a:ext cx="12049714" cy="4099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8937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4ABE60A-024C-597C-BBDE-EA92DD3F86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179" y="76203"/>
            <a:ext cx="11857165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solidFill>
                  <a:schemeClr val="bg2">
                    <a:lumMod val="25000"/>
                  </a:schemeClr>
                </a:solidFill>
                <a:latin typeface="Lucida Sans" panose="020B0602030504020204" pitchFamily="34" charset="77"/>
                <a:cs typeface="Arial" pitchFamily="34" charset="0"/>
              </a:rPr>
              <a:t>Correlations between Upward Mobility and Measures of Social Capital</a:t>
            </a:r>
          </a:p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Lucida Sans" panose="020B0602030504020204" pitchFamily="34" charset="77"/>
                <a:cs typeface="Arial" pitchFamily="34" charset="0"/>
              </a:rPr>
              <a:t>ZIP-level Univariate Correlations</a:t>
            </a:r>
          </a:p>
          <a:p>
            <a:pPr lvl="0" defTabSz="121917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000" dirty="0">
              <a:solidFill>
                <a:srgbClr val="E7E6E6">
                  <a:lumMod val="25000"/>
                </a:srgbClr>
              </a:solidFill>
              <a:latin typeface="Lucida Sans" panose="020B0602030504020204" pitchFamily="34" charset="77"/>
              <a:cs typeface="Arial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799D44-119E-7453-FA85-EAEC566A4F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421" y="968755"/>
            <a:ext cx="10258017" cy="5282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8188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4ABE60A-024C-597C-BBDE-EA92DD3F86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179" y="76203"/>
            <a:ext cx="11857165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solidFill>
                  <a:schemeClr val="bg2">
                    <a:lumMod val="25000"/>
                  </a:schemeClr>
                </a:solidFill>
                <a:latin typeface="Lucida Sans" panose="020B0602030504020204" pitchFamily="34" charset="77"/>
                <a:cs typeface="Arial" pitchFamily="34" charset="0"/>
              </a:rPr>
              <a:t>Correlations between Upward Mobility and Measures of Social Capital</a:t>
            </a:r>
          </a:p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Lucida Sans" panose="020B0602030504020204" pitchFamily="34" charset="77"/>
                <a:cs typeface="Arial" pitchFamily="34" charset="0"/>
              </a:rPr>
              <a:t>Coefficients from ZIP-level Multivariable Regression</a:t>
            </a:r>
          </a:p>
          <a:p>
            <a:pPr lvl="0" defTabSz="121917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000" dirty="0">
              <a:solidFill>
                <a:srgbClr val="E7E6E6">
                  <a:lumMod val="25000"/>
                </a:srgbClr>
              </a:solidFill>
              <a:latin typeface="Lucida Sans" panose="020B0602030504020204" pitchFamily="34" charset="77"/>
              <a:cs typeface="Arial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788D76C-9F5E-E0A1-F296-BA43AF273E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662" y="1040513"/>
            <a:ext cx="10616697" cy="5394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6965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4ABE60A-024C-597C-BBDE-EA92DD3F86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179" y="76203"/>
            <a:ext cx="11857165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solidFill>
                  <a:schemeClr val="bg2">
                    <a:lumMod val="25000"/>
                  </a:schemeClr>
                </a:solidFill>
                <a:latin typeface="Lucida Sans" panose="020B0602030504020204" pitchFamily="34" charset="77"/>
                <a:cs typeface="Arial" pitchFamily="34" charset="0"/>
              </a:rPr>
              <a:t>Relationship between Upward Mobility and EC</a:t>
            </a:r>
          </a:p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Lucida Sans" panose="020B0602030504020204" pitchFamily="34" charset="77"/>
                <a:cs typeface="Arial" pitchFamily="34" charset="0"/>
              </a:rPr>
              <a:t>ZIP-level Regression</a:t>
            </a:r>
          </a:p>
          <a:p>
            <a:pPr lvl="0" defTabSz="121917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000" dirty="0">
              <a:solidFill>
                <a:srgbClr val="E7E6E6">
                  <a:lumMod val="25000"/>
                </a:srgbClr>
              </a:solidFill>
              <a:latin typeface="Lucida Sans" panose="020B0602030504020204" pitchFamily="34" charset="77"/>
              <a:cs typeface="Arial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77C6D2-4180-BF2F-0F8C-586B4D02C4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2226" y="1191664"/>
            <a:ext cx="8563881" cy="5147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3613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>
            <a:extLst>
              <a:ext uri="{FF2B5EF4-FFF2-40B4-BE49-F238E27FC236}">
                <a16:creationId xmlns:a16="http://schemas.microsoft.com/office/drawing/2014/main" id="{E246B8B4-3E95-5A4F-99C3-7D8C92B337A8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609602" y="0"/>
            <a:ext cx="10972814" cy="6858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218">
            <a:extLst>
              <a:ext uri="{FF2B5EF4-FFF2-40B4-BE49-F238E27FC236}">
                <a16:creationId xmlns:a16="http://schemas.microsoft.com/office/drawing/2014/main" id="{66DE73BA-36F1-7641-8EBD-E11A2881F1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45297" y="306387"/>
            <a:ext cx="484188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5300" b="0" i="0" u="none" strike="noStrike" kern="1200" cap="none" spc="0" normalizeH="0" baseline="0" noProof="0">
                <a:ln>
                  <a:noFill/>
                </a:ln>
                <a:solidFill>
                  <a:srgbClr val="1E2D5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25" name="Rectangle 224">
            <a:extLst>
              <a:ext uri="{FF2B5EF4-FFF2-40B4-BE49-F238E27FC236}">
                <a16:creationId xmlns:a16="http://schemas.microsoft.com/office/drawing/2014/main" id="{D653D2C5-AA8D-4D95-9F8B-A30C4198B4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180" y="76203"/>
            <a:ext cx="11921820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Lucida Sans" panose="020B0602030504020204" pitchFamily="34" charset="77"/>
                <a:ea typeface="+mn-ea"/>
                <a:cs typeface="Arial" pitchFamily="34" charset="0"/>
              </a:rPr>
              <a:t>Difference in Friending Bias Exhibited in Other Groups vs. Religious Groups</a:t>
            </a:r>
          </a:p>
          <a:p>
            <a:pPr marL="0" marR="0" lvl="0" indent="0" algn="l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Lucida Sans" panose="020B0602030504020204" pitchFamily="34" charset="77"/>
                <a:ea typeface="+mn-ea"/>
                <a:cs typeface="Arial" pitchFamily="34" charset="0"/>
              </a:rPr>
              <a:t>Members of Religious Groups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8AA783-5867-9568-7F1E-CDEA855DD0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84" y="1304058"/>
            <a:ext cx="10075817" cy="5461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2010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4ABE60A-024C-597C-BBDE-EA92DD3F86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179" y="76203"/>
            <a:ext cx="11857165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solidFill>
                  <a:schemeClr val="bg2">
                    <a:lumMod val="25000"/>
                  </a:schemeClr>
                </a:solidFill>
                <a:latin typeface="Lucida Sans" panose="020B0602030504020204" pitchFamily="34" charset="77"/>
                <a:cs typeface="Arial" pitchFamily="34" charset="0"/>
              </a:rPr>
              <a:t>Relationship between Upward Mobility and EC</a:t>
            </a:r>
          </a:p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Lucida Sans" panose="020B0602030504020204" pitchFamily="34" charset="77"/>
                <a:cs typeface="Arial" pitchFamily="34" charset="0"/>
              </a:rPr>
              <a:t>ZIP-level Univariate Correlations</a:t>
            </a:r>
          </a:p>
          <a:p>
            <a:pPr lvl="0" defTabSz="121917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000" dirty="0">
              <a:solidFill>
                <a:srgbClr val="E7E6E6">
                  <a:lumMod val="25000"/>
                </a:srgbClr>
              </a:solidFill>
              <a:latin typeface="Lucida Sans" panose="020B0602030504020204" pitchFamily="34" charset="77"/>
              <a:cs typeface="Arial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BBB1C4-8484-5C88-2BD0-02FAFA3182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8922" y="1412963"/>
            <a:ext cx="9156569" cy="5100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9892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4ABE60A-024C-597C-BBDE-EA92DD3F86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179" y="76203"/>
            <a:ext cx="11857165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solidFill>
                  <a:schemeClr val="bg2">
                    <a:lumMod val="25000"/>
                  </a:schemeClr>
                </a:solidFill>
                <a:latin typeface="Lucida Sans" panose="020B0602030504020204" pitchFamily="34" charset="77"/>
                <a:cs typeface="Arial" pitchFamily="34" charset="0"/>
              </a:rPr>
              <a:t>Relationship between Upward Mobility and EC</a:t>
            </a:r>
          </a:p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Lucida Sans" panose="020B0602030504020204" pitchFamily="34" charset="77"/>
                <a:cs typeface="Arial" pitchFamily="34" charset="0"/>
              </a:rPr>
              <a:t>Coefficients from ZIP-level Multivariate Regression</a:t>
            </a:r>
          </a:p>
          <a:p>
            <a:pPr lvl="0" defTabSz="121917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000" dirty="0">
              <a:solidFill>
                <a:srgbClr val="E7E6E6">
                  <a:lumMod val="25000"/>
                </a:srgbClr>
              </a:solidFill>
              <a:latin typeface="Lucida Sans" panose="020B0602030504020204" pitchFamily="34" charset="77"/>
              <a:cs typeface="Arial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C23363C-5925-0D73-F180-884CAD4C95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166" y="1318867"/>
            <a:ext cx="9528550" cy="5462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5457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4ABE60A-024C-597C-BBDE-EA92DD3F86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179" y="76203"/>
            <a:ext cx="11857165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solidFill>
                  <a:schemeClr val="bg2">
                    <a:lumMod val="25000"/>
                  </a:schemeClr>
                </a:solidFill>
                <a:latin typeface="Lucida Sans" panose="020B0602030504020204" pitchFamily="34" charset="77"/>
                <a:cs typeface="Arial" pitchFamily="34" charset="0"/>
              </a:rPr>
              <a:t>Associations between Race-Specific Upward Income Mobility and Economic Connectedness</a:t>
            </a:r>
          </a:p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Lucida Sans" panose="020B0602030504020204" pitchFamily="34" charset="77"/>
                <a:cs typeface="Arial" pitchFamily="34" charset="0"/>
              </a:rPr>
              <a:t>Racially Homogeneous Areas</a:t>
            </a:r>
            <a:endParaRPr lang="en-US" sz="2000" dirty="0">
              <a:solidFill>
                <a:srgbClr val="E7E6E6">
                  <a:lumMod val="25000"/>
                </a:srgbClr>
              </a:solidFill>
              <a:latin typeface="Lucida Sans" panose="020B0602030504020204" pitchFamily="34" charset="77"/>
              <a:cs typeface="Arial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36B532-D866-8EA5-ED29-5BD2D89B34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379" y="1399046"/>
            <a:ext cx="10581242" cy="3452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7988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4ABE60A-024C-597C-BBDE-EA92DD3F86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179" y="76203"/>
            <a:ext cx="11857165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solidFill>
                  <a:schemeClr val="bg2">
                    <a:lumMod val="25000"/>
                  </a:schemeClr>
                </a:solidFill>
                <a:latin typeface="Lucida Sans" panose="020B0602030504020204" pitchFamily="34" charset="77"/>
                <a:cs typeface="Arial" pitchFamily="34" charset="0"/>
              </a:rPr>
              <a:t>Social Capital and Upward Mobility in Counties with Predominantly White Residents</a:t>
            </a:r>
          </a:p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Lucida Sans" panose="020B0602030504020204" pitchFamily="34" charset="77"/>
                <a:cs typeface="Arial" pitchFamily="34" charset="0"/>
              </a:rPr>
              <a:t>Univariate Correlations with Upward Mobility</a:t>
            </a:r>
          </a:p>
          <a:p>
            <a:pPr lvl="0" defTabSz="121917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000" dirty="0">
              <a:solidFill>
                <a:srgbClr val="E7E6E6">
                  <a:lumMod val="25000"/>
                </a:srgbClr>
              </a:solidFill>
              <a:latin typeface="Lucida Sans" panose="020B0602030504020204" pitchFamily="34" charset="77"/>
              <a:cs typeface="Arial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FD115C-3177-B1DF-E467-E12515CFD8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94205"/>
            <a:ext cx="12192000" cy="4469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717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4ABE60A-024C-597C-BBDE-EA92DD3F86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179" y="76203"/>
            <a:ext cx="11857165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solidFill>
                  <a:schemeClr val="bg2">
                    <a:lumMod val="25000"/>
                  </a:schemeClr>
                </a:solidFill>
                <a:latin typeface="Lucida Sans" panose="020B0602030504020204" pitchFamily="34" charset="77"/>
                <a:cs typeface="Arial" pitchFamily="34" charset="0"/>
              </a:rPr>
              <a:t>Regression of Counties’ Causal Effects on Upward Mobility on Social Capital</a:t>
            </a:r>
          </a:p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Lucida Sans" panose="020B0602030504020204" pitchFamily="34" charset="77"/>
                <a:cs typeface="Arial" pitchFamily="34" charset="0"/>
              </a:rPr>
              <a:t>Multivariable Regression Coefficients</a:t>
            </a:r>
          </a:p>
          <a:p>
            <a:pPr lvl="0" defTabSz="121917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000" dirty="0">
              <a:solidFill>
                <a:srgbClr val="E7E6E6">
                  <a:lumMod val="25000"/>
                </a:srgbClr>
              </a:solidFill>
              <a:latin typeface="Lucida Sans" panose="020B0602030504020204" pitchFamily="34" charset="77"/>
              <a:cs typeface="Arial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CEB58B7-DBC1-A696-BC45-BD0097CAD3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9927" y="999533"/>
            <a:ext cx="10302372" cy="5840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3156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4ABE60A-024C-597C-BBDE-EA92DD3F86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179" y="76203"/>
            <a:ext cx="11857165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solidFill>
                  <a:schemeClr val="bg2">
                    <a:lumMod val="25000"/>
                  </a:schemeClr>
                </a:solidFill>
                <a:latin typeface="Lucida Sans" panose="020B0602030504020204" pitchFamily="34" charset="77"/>
                <a:cs typeface="Arial" pitchFamily="34" charset="0"/>
              </a:rPr>
              <a:t>Regression of Counties’ Causal Effects on Upward Mobility on Social Capital</a:t>
            </a:r>
          </a:p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Lucida Sans" panose="020B0602030504020204" pitchFamily="34" charset="77"/>
                <a:cs typeface="Arial" pitchFamily="34" charset="0"/>
              </a:rPr>
              <a:t>Incremental R-Squared</a:t>
            </a:r>
          </a:p>
          <a:p>
            <a:pPr lvl="0" defTabSz="121917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000" dirty="0">
              <a:solidFill>
                <a:srgbClr val="E7E6E6">
                  <a:lumMod val="25000"/>
                </a:srgbClr>
              </a:solidFill>
              <a:latin typeface="Lucida Sans" panose="020B0602030504020204" pitchFamily="34" charset="77"/>
              <a:cs typeface="Arial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01F9C8-DA57-7FF8-F237-64E6FAFA13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7475" y="893992"/>
            <a:ext cx="10137049" cy="5964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33345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4ABE60A-024C-597C-BBDE-EA92DD3F86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179" y="76203"/>
            <a:ext cx="11857165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solidFill>
                  <a:schemeClr val="bg2">
                    <a:lumMod val="25000"/>
                  </a:schemeClr>
                </a:solidFill>
                <a:latin typeface="Lucida Sans" panose="020B0602030504020204" pitchFamily="34" charset="77"/>
                <a:cs typeface="Arial" pitchFamily="34" charset="0"/>
              </a:rPr>
              <a:t>Upward Mobility, EC, and Income Levels across Counties</a:t>
            </a:r>
          </a:p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Lucida Sans" panose="020B0602030504020204" pitchFamily="34" charset="77"/>
                <a:cs typeface="Arial" pitchFamily="34" charset="0"/>
              </a:rPr>
              <a:t>Median Household Income vs. Upward Mobility</a:t>
            </a:r>
          </a:p>
          <a:p>
            <a:pPr lvl="0" defTabSz="121917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000" dirty="0">
              <a:solidFill>
                <a:srgbClr val="E7E6E6">
                  <a:lumMod val="25000"/>
                </a:srgbClr>
              </a:solidFill>
              <a:latin typeface="Lucida Sans" panose="020B0602030504020204" pitchFamily="34" charset="77"/>
              <a:cs typeface="Arial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40BC8EC-9763-E7CC-BB67-109283541C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16205"/>
            <a:ext cx="12192000" cy="4225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9832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4ABE60A-024C-597C-BBDE-EA92DD3F86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179" y="76203"/>
            <a:ext cx="11857165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solidFill>
                  <a:schemeClr val="bg2">
                    <a:lumMod val="25000"/>
                  </a:schemeClr>
                </a:solidFill>
                <a:latin typeface="Lucida Sans" panose="020B0602030504020204" pitchFamily="34" charset="77"/>
                <a:cs typeface="Arial" pitchFamily="34" charset="0"/>
              </a:rPr>
              <a:t>Upward Mobility, EC, and Income Levels across Counties</a:t>
            </a:r>
          </a:p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Lucida Sans" panose="020B0602030504020204" pitchFamily="34" charset="77"/>
                <a:cs typeface="Arial" pitchFamily="34" charset="0"/>
              </a:rPr>
              <a:t>Poverty Rate vs. Upward Mobility</a:t>
            </a:r>
          </a:p>
          <a:p>
            <a:pPr lvl="0" defTabSz="121917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000" dirty="0">
              <a:solidFill>
                <a:srgbClr val="E7E6E6">
                  <a:lumMod val="25000"/>
                </a:srgbClr>
              </a:solidFill>
              <a:latin typeface="Lucida Sans" panose="020B0602030504020204" pitchFamily="34" charset="77"/>
              <a:cs typeface="Arial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5012C7-ADD9-FB1D-5E17-BD121D7562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10" y="1313732"/>
            <a:ext cx="12192000" cy="4230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3462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4ABE60A-024C-597C-BBDE-EA92DD3F86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179" y="76203"/>
            <a:ext cx="11857165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solidFill>
                  <a:schemeClr val="bg2">
                    <a:lumMod val="25000"/>
                  </a:schemeClr>
                </a:solidFill>
                <a:latin typeface="Lucida Sans" panose="020B0602030504020204" pitchFamily="34" charset="77"/>
                <a:cs typeface="Arial" pitchFamily="34" charset="0"/>
              </a:rPr>
              <a:t>Upward Mobility, EC, and Income Levels across ZIPs</a:t>
            </a:r>
          </a:p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Lucida Sans" panose="020B0602030504020204" pitchFamily="34" charset="77"/>
                <a:cs typeface="Arial" pitchFamily="34" charset="0"/>
              </a:rPr>
              <a:t>Median Household Income vs. Upward Mobility</a:t>
            </a:r>
          </a:p>
          <a:p>
            <a:pPr lvl="0" defTabSz="121917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000" dirty="0">
              <a:solidFill>
                <a:srgbClr val="E7E6E6">
                  <a:lumMod val="25000"/>
                </a:srgbClr>
              </a:solidFill>
              <a:latin typeface="Lucida Sans" panose="020B0602030504020204" pitchFamily="34" charset="77"/>
              <a:cs typeface="Arial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12FA9E-0CC0-3A80-D2E4-50C1421796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02581"/>
            <a:ext cx="12192000" cy="4252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67765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4ABE60A-024C-597C-BBDE-EA92DD3F86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179" y="76203"/>
            <a:ext cx="11857165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solidFill>
                  <a:schemeClr val="bg2">
                    <a:lumMod val="25000"/>
                  </a:schemeClr>
                </a:solidFill>
                <a:latin typeface="Lucida Sans" panose="020B0602030504020204" pitchFamily="34" charset="77"/>
                <a:cs typeface="Arial" pitchFamily="34" charset="0"/>
              </a:rPr>
              <a:t>Upward Mobility, EC, and Income Levels across ZIPs</a:t>
            </a:r>
          </a:p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Lucida Sans" panose="020B0602030504020204" pitchFamily="34" charset="77"/>
                <a:cs typeface="Arial" pitchFamily="34" charset="0"/>
              </a:rPr>
              <a:t>Poverty Rate vs. Upward Mobility</a:t>
            </a:r>
          </a:p>
          <a:p>
            <a:pPr lvl="0" defTabSz="121917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000" dirty="0">
              <a:solidFill>
                <a:srgbClr val="E7E6E6">
                  <a:lumMod val="25000"/>
                </a:srgbClr>
              </a:solidFill>
              <a:latin typeface="Lucida Sans" panose="020B0602030504020204" pitchFamily="34" charset="77"/>
              <a:cs typeface="Arial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128FA8E-BE46-BA40-268A-E8DDE01E44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09345"/>
            <a:ext cx="12192000" cy="4239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6467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A31DD6C-71A1-EC48-8D6C-0497B3CD88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179" y="76203"/>
            <a:ext cx="11857165" cy="677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Lucida Sans" panose="020B0602030504020204" pitchFamily="34" charset="77"/>
                <a:ea typeface="+mn-ea"/>
                <a:cs typeface="Arial" pitchFamily="34" charset="0"/>
              </a:rPr>
              <a:t>Correlations between Upward Mobility and Measures of Social Capital</a:t>
            </a:r>
          </a:p>
          <a:p>
            <a:pPr marL="0" marR="0" lvl="0" indent="0" algn="l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Lucida Sans" panose="020B0602030504020204" pitchFamily="34" charset="77"/>
                <a:ea typeface="+mn-ea"/>
                <a:cs typeface="Arial" pitchFamily="34" charset="0"/>
              </a:rPr>
              <a:t>Coefficients from County-level Multivariable Regression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E62A20E-3A53-3DB5-2C39-98F33D97E7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114" y="1227005"/>
            <a:ext cx="10393388" cy="5304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03652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4ABE60A-024C-597C-BBDE-EA92DD3F86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179" y="76203"/>
            <a:ext cx="11857165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solidFill>
                  <a:schemeClr val="bg2">
                    <a:lumMod val="25000"/>
                  </a:schemeClr>
                </a:solidFill>
                <a:latin typeface="Lucida Sans" panose="020B0602030504020204" pitchFamily="34" charset="77"/>
                <a:cs typeface="Arial" pitchFamily="34" charset="0"/>
              </a:rPr>
              <a:t>Upward Mobility, EC, and Inequality and Segregation across Counties</a:t>
            </a:r>
          </a:p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Lucida Sans" panose="020B0602030504020204" pitchFamily="34" charset="77"/>
                <a:cs typeface="Arial" pitchFamily="34" charset="0"/>
              </a:rPr>
              <a:t>Income Segregation vs. Upward Mobility</a:t>
            </a:r>
          </a:p>
          <a:p>
            <a:pPr lvl="0" defTabSz="121917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000" dirty="0">
              <a:solidFill>
                <a:srgbClr val="E7E6E6">
                  <a:lumMod val="25000"/>
                </a:srgbClr>
              </a:solidFill>
              <a:latin typeface="Lucida Sans" panose="020B0602030504020204" pitchFamily="34" charset="77"/>
              <a:cs typeface="Arial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199ED2-FC87-9C3A-A328-02483B53A0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67296"/>
            <a:ext cx="12192000" cy="4123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16866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4ABE60A-024C-597C-BBDE-EA92DD3F86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179" y="76203"/>
            <a:ext cx="11857165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solidFill>
                  <a:schemeClr val="bg2">
                    <a:lumMod val="25000"/>
                  </a:schemeClr>
                </a:solidFill>
                <a:latin typeface="Lucida Sans" panose="020B0602030504020204" pitchFamily="34" charset="77"/>
                <a:cs typeface="Arial" pitchFamily="34" charset="0"/>
              </a:rPr>
              <a:t>Upward Mobility, EC, and Inequality and Segregation across Counties</a:t>
            </a:r>
          </a:p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Lucida Sans" panose="020B0602030504020204" pitchFamily="34" charset="77"/>
                <a:cs typeface="Arial" pitchFamily="34" charset="0"/>
              </a:rPr>
              <a:t>Racial Segregation vs. Upward Mobility</a:t>
            </a:r>
          </a:p>
          <a:p>
            <a:pPr lvl="0" defTabSz="121917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000" dirty="0">
              <a:solidFill>
                <a:srgbClr val="E7E6E6">
                  <a:lumMod val="25000"/>
                </a:srgbClr>
              </a:solidFill>
              <a:latin typeface="Lucida Sans" panose="020B0602030504020204" pitchFamily="34" charset="77"/>
              <a:cs typeface="Arial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D43FF25-D6F0-4357-5200-20C825042D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83335"/>
            <a:ext cx="12192000" cy="4091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00003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4ABE60A-024C-597C-BBDE-EA92DD3F86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179" y="76203"/>
            <a:ext cx="11857165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solidFill>
                  <a:schemeClr val="bg2">
                    <a:lumMod val="25000"/>
                  </a:schemeClr>
                </a:solidFill>
                <a:latin typeface="Lucida Sans" panose="020B0602030504020204" pitchFamily="34" charset="77"/>
                <a:cs typeface="Arial" pitchFamily="34" charset="0"/>
              </a:rPr>
              <a:t>Upward Mobility, EC, and Inequality and Segregation across Counties</a:t>
            </a:r>
          </a:p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Lucida Sans" panose="020B0602030504020204" pitchFamily="34" charset="77"/>
                <a:cs typeface="Arial" pitchFamily="34" charset="0"/>
              </a:rPr>
              <a:t>Gini Coefficient vs. Upward Mobility</a:t>
            </a:r>
          </a:p>
          <a:p>
            <a:pPr lvl="0" defTabSz="121917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000" dirty="0">
              <a:solidFill>
                <a:srgbClr val="E7E6E6">
                  <a:lumMod val="25000"/>
                </a:srgbClr>
              </a:solidFill>
              <a:latin typeface="Lucida Sans" panose="020B0602030504020204" pitchFamily="34" charset="77"/>
              <a:cs typeface="Arial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7D1BF8-8990-0328-D041-FA0B94A039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68380"/>
            <a:ext cx="12192000" cy="4121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90236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4ABE60A-024C-597C-BBDE-EA92DD3F86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179" y="76203"/>
            <a:ext cx="11857165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solidFill>
                  <a:schemeClr val="bg2">
                    <a:lumMod val="25000"/>
                  </a:schemeClr>
                </a:solidFill>
                <a:latin typeface="Lucida Sans" panose="020B0602030504020204" pitchFamily="34" charset="77"/>
                <a:cs typeface="Arial" pitchFamily="34" charset="0"/>
              </a:rPr>
              <a:t>Upward Mobility, EC, and Share of Black Residents across ZIPs</a:t>
            </a:r>
          </a:p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Lucida Sans" panose="020B0602030504020204" pitchFamily="34" charset="77"/>
                <a:cs typeface="Arial" pitchFamily="34" charset="0"/>
              </a:rPr>
              <a:t>Black Share vs. Upward Mobility for White Individuals</a:t>
            </a:r>
          </a:p>
          <a:p>
            <a:pPr lvl="0" defTabSz="121917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000" dirty="0">
              <a:solidFill>
                <a:srgbClr val="E7E6E6">
                  <a:lumMod val="25000"/>
                </a:srgbClr>
              </a:solidFill>
              <a:latin typeface="Lucida Sans" panose="020B0602030504020204" pitchFamily="34" charset="77"/>
              <a:cs typeface="Arial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1CB465E-5FC9-F4FE-09AB-267FF57291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02021"/>
            <a:ext cx="12192000" cy="4253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96701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4ABE60A-024C-597C-BBDE-EA92DD3F86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179" y="76203"/>
            <a:ext cx="11857165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solidFill>
                  <a:schemeClr val="bg2">
                    <a:lumMod val="25000"/>
                  </a:schemeClr>
                </a:solidFill>
                <a:latin typeface="Lucida Sans" panose="020B0602030504020204" pitchFamily="34" charset="77"/>
                <a:cs typeface="Arial" pitchFamily="34" charset="0"/>
              </a:rPr>
              <a:t>Upward Mobility, EC, and Share of Black Residents across ZIPs</a:t>
            </a:r>
          </a:p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Lucida Sans" panose="020B0602030504020204" pitchFamily="34" charset="77"/>
                <a:cs typeface="Arial" pitchFamily="34" charset="0"/>
              </a:rPr>
              <a:t>Black Share vs. Upward Mobility for Black Individuals</a:t>
            </a:r>
          </a:p>
          <a:p>
            <a:pPr lvl="0" defTabSz="121917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000" dirty="0">
              <a:solidFill>
                <a:srgbClr val="E7E6E6">
                  <a:lumMod val="25000"/>
                </a:srgbClr>
              </a:solidFill>
              <a:latin typeface="Lucida Sans" panose="020B0602030504020204" pitchFamily="34" charset="77"/>
              <a:cs typeface="Arial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B25763-A74A-0D35-357C-3D3CF6EC4A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65" y="1261181"/>
            <a:ext cx="12192000" cy="4335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84382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7CA36AB-C26E-7DF4-3F90-150B2E4EB5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179" y="76203"/>
            <a:ext cx="11857165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solidFill>
                  <a:schemeClr val="bg2">
                    <a:lumMod val="25000"/>
                  </a:schemeClr>
                </a:solidFill>
                <a:latin typeface="Lucida Sans" panose="020B0602030504020204" pitchFamily="34" charset="77"/>
                <a:cs typeface="Arial" pitchFamily="34" charset="0"/>
              </a:rPr>
              <a:t>Distribution of ZIP-level Incomes in Facebook Data vs. ACS</a:t>
            </a:r>
          </a:p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Lucida Sans" panose="020B0602030504020204" pitchFamily="34" charset="77"/>
                <a:cs typeface="Arial" pitchFamily="34" charset="0"/>
              </a:rPr>
              <a:t>Ages 25 to 44</a:t>
            </a:r>
          </a:p>
          <a:p>
            <a:pPr lvl="0" defTabSz="121917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000" dirty="0">
              <a:solidFill>
                <a:srgbClr val="E7E6E6">
                  <a:lumMod val="25000"/>
                </a:srgbClr>
              </a:solidFill>
              <a:latin typeface="Lucida Sans" panose="020B0602030504020204" pitchFamily="34" charset="77"/>
              <a:cs typeface="Arial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68D1EB-A33E-4465-4027-4A1F81E2E7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252" y="903152"/>
            <a:ext cx="10834714" cy="5837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95620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7CA36AB-C26E-7DF4-3F90-150B2E4EB5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179" y="76203"/>
            <a:ext cx="11857165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solidFill>
                  <a:schemeClr val="bg2">
                    <a:lumMod val="25000"/>
                  </a:schemeClr>
                </a:solidFill>
                <a:latin typeface="Lucida Sans" panose="020B0602030504020204" pitchFamily="34" charset="77"/>
                <a:cs typeface="Arial" pitchFamily="34" charset="0"/>
              </a:rPr>
              <a:t>Distribution of ZIP-level Incomes in Facebook Data vs. ACS</a:t>
            </a:r>
          </a:p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Lucida Sans" panose="020B0602030504020204" pitchFamily="34" charset="77"/>
                <a:cs typeface="Arial" pitchFamily="34" charset="0"/>
              </a:rPr>
              <a:t>Ages 45 to 64</a:t>
            </a:r>
          </a:p>
          <a:p>
            <a:pPr lvl="0" defTabSz="121917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000" dirty="0">
              <a:solidFill>
                <a:srgbClr val="E7E6E6">
                  <a:lumMod val="25000"/>
                </a:srgbClr>
              </a:solidFill>
              <a:latin typeface="Lucida Sans" panose="020B0602030504020204" pitchFamily="34" charset="77"/>
              <a:cs typeface="Arial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266AB6C-28D1-AA88-4845-E5B21BBCAF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770" y="879044"/>
            <a:ext cx="10031296" cy="5604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82300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7CA36AB-C26E-7DF4-3F90-150B2E4EB5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179" y="76203"/>
            <a:ext cx="11857165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solidFill>
                  <a:schemeClr val="bg2">
                    <a:lumMod val="25000"/>
                  </a:schemeClr>
                </a:solidFill>
                <a:latin typeface="Lucida Sans" panose="020B0602030504020204" pitchFamily="34" charset="77"/>
                <a:cs typeface="Arial" pitchFamily="34" charset="0"/>
              </a:rPr>
              <a:t>County-level Correlations for Top 25% of Counties by FB Coverage Rates</a:t>
            </a:r>
          </a:p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Lucida Sans" panose="020B0602030504020204" pitchFamily="34" charset="77"/>
                <a:cs typeface="Arial" pitchFamily="34" charset="0"/>
              </a:rPr>
              <a:t>Social Capital vs. Upward Mobility</a:t>
            </a:r>
          </a:p>
          <a:p>
            <a:pPr lvl="0" defTabSz="121917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000" dirty="0">
              <a:solidFill>
                <a:srgbClr val="E7E6E6">
                  <a:lumMod val="25000"/>
                </a:srgbClr>
              </a:solidFill>
              <a:latin typeface="Lucida Sans" panose="020B0602030504020204" pitchFamily="34" charset="77"/>
              <a:cs typeface="Arial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08D6C4-F7BC-1120-8FBA-5C85742611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018" y="999533"/>
            <a:ext cx="10626437" cy="5527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43129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7CA36AB-C26E-7DF4-3F90-150B2E4EB5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179" y="76203"/>
            <a:ext cx="11857165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solidFill>
                  <a:schemeClr val="bg2">
                    <a:lumMod val="25000"/>
                  </a:schemeClr>
                </a:solidFill>
                <a:latin typeface="Lucida Sans" panose="020B0602030504020204" pitchFamily="34" charset="77"/>
                <a:cs typeface="Arial" pitchFamily="34" charset="0"/>
              </a:rPr>
              <a:t>County-level Correlations for Top 25% of Counties by FB Coverage Rates</a:t>
            </a:r>
          </a:p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err="1">
                <a:solidFill>
                  <a:schemeClr val="bg2">
                    <a:lumMod val="25000"/>
                  </a:schemeClr>
                </a:solidFill>
                <a:latin typeface="Lucida Sans" panose="020B0602030504020204" pitchFamily="34" charset="77"/>
                <a:cs typeface="Arial" pitchFamily="34" charset="0"/>
              </a:rPr>
              <a:t>Neighbourhood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Lucida Sans" panose="020B0602030504020204" pitchFamily="34" charset="77"/>
                <a:cs typeface="Arial" pitchFamily="34" charset="0"/>
              </a:rPr>
              <a:t> Characteristics vs. Upward Mobility</a:t>
            </a:r>
          </a:p>
          <a:p>
            <a:pPr lvl="0" defTabSz="121917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000" dirty="0">
              <a:solidFill>
                <a:srgbClr val="E7E6E6">
                  <a:lumMod val="25000"/>
                </a:srgbClr>
              </a:solidFill>
              <a:latin typeface="Lucida Sans" panose="020B0602030504020204" pitchFamily="34" charset="77"/>
              <a:cs typeface="Arial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9E740C5-2377-7C3E-114B-110273DC88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163" y="982075"/>
            <a:ext cx="10413392" cy="587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60711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7CA36AB-C26E-7DF4-3F90-150B2E4EB5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179" y="76203"/>
            <a:ext cx="11857165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solidFill>
                  <a:schemeClr val="bg2">
                    <a:lumMod val="25000"/>
                  </a:schemeClr>
                </a:solidFill>
                <a:latin typeface="Lucida Sans" panose="020B0602030504020204" pitchFamily="34" charset="77"/>
                <a:cs typeface="Arial" pitchFamily="34" charset="0"/>
              </a:rPr>
              <a:t>Relationship Between Friends’ and Own SES on Instagram</a:t>
            </a:r>
          </a:p>
          <a:p>
            <a:pPr lvl="0" defTabSz="121917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000" dirty="0">
              <a:solidFill>
                <a:srgbClr val="E7E6E6">
                  <a:lumMod val="25000"/>
                </a:srgbClr>
              </a:solidFill>
              <a:latin typeface="Lucida Sans" panose="020B0602030504020204" pitchFamily="34" charset="77"/>
              <a:cs typeface="Arial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092C693-564F-D3D9-9929-B92CA7E990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636" y="987661"/>
            <a:ext cx="10598727" cy="5870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5990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4ABE60A-024C-597C-BBDE-EA92DD3F86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179" y="76203"/>
            <a:ext cx="1185716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Lucida Sans" panose="020B0602030504020204" pitchFamily="34" charset="77"/>
                <a:ea typeface="+mn-ea"/>
                <a:cs typeface="Arial" pitchFamily="34" charset="0"/>
              </a:rPr>
              <a:t>Selection on Race: Upward Mobility vs. EC in Counties with &gt;90% White Residents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C3B0667-3DA7-396A-D059-A0DB1ED236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179" y="999533"/>
            <a:ext cx="10889673" cy="5341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27616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7CA36AB-C26E-7DF4-3F90-150B2E4EB5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179" y="76203"/>
            <a:ext cx="11857165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solidFill>
                  <a:schemeClr val="bg2">
                    <a:lumMod val="25000"/>
                  </a:schemeClr>
                </a:solidFill>
                <a:latin typeface="Lucida Sans" panose="020B0602030504020204" pitchFamily="34" charset="77"/>
                <a:cs typeface="Arial" pitchFamily="34" charset="0"/>
              </a:rPr>
              <a:t>Predictors of Friending Bias across Settings</a:t>
            </a:r>
          </a:p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Lucida Sans" panose="020B0602030504020204" pitchFamily="34" charset="77"/>
                <a:cs typeface="Arial" pitchFamily="34" charset="0"/>
              </a:rPr>
              <a:t>Friending Bias vs. Group Size</a:t>
            </a:r>
          </a:p>
          <a:p>
            <a:pPr lvl="0" defTabSz="121917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000" dirty="0">
              <a:solidFill>
                <a:srgbClr val="E7E6E6">
                  <a:lumMod val="25000"/>
                </a:srgbClr>
              </a:solidFill>
              <a:latin typeface="Lucida Sans" panose="020B0602030504020204" pitchFamily="34" charset="77"/>
              <a:cs typeface="Arial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80F9BD-9223-6EE9-A2D3-9D250748A1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788" y="999533"/>
            <a:ext cx="10238424" cy="5818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01090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7CA36AB-C26E-7DF4-3F90-150B2E4EB5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179" y="76203"/>
            <a:ext cx="11857165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solidFill>
                  <a:schemeClr val="bg2">
                    <a:lumMod val="25000"/>
                  </a:schemeClr>
                </a:solidFill>
                <a:latin typeface="Lucida Sans" panose="020B0602030504020204" pitchFamily="34" charset="77"/>
                <a:cs typeface="Arial" pitchFamily="34" charset="0"/>
              </a:rPr>
              <a:t>Predictors of Friending Bias across Settings</a:t>
            </a:r>
          </a:p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Lucida Sans" panose="020B0602030504020204" pitchFamily="34" charset="77"/>
                <a:cs typeface="Arial" pitchFamily="34" charset="0"/>
              </a:rPr>
              <a:t>Friending Bias vs. High-SES Exposure</a:t>
            </a:r>
          </a:p>
          <a:p>
            <a:pPr lvl="0" defTabSz="121917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000" dirty="0">
              <a:solidFill>
                <a:srgbClr val="E7E6E6">
                  <a:lumMod val="25000"/>
                </a:srgbClr>
              </a:solidFill>
              <a:latin typeface="Lucida Sans" panose="020B0602030504020204" pitchFamily="34" charset="77"/>
              <a:cs typeface="Arial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80F9BD-9223-6EE9-A2D3-9D250748A12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87108" y="999533"/>
            <a:ext cx="10217784" cy="5818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34234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593F350-1FD5-EF60-1F21-52063E2FCA2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75491" y="408380"/>
            <a:ext cx="11446329" cy="652491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6336B9A-036A-BD19-B07B-1A58925F2C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180" y="76203"/>
            <a:ext cx="11921820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Friending Bias vs. Exposure to High-SES Students, by High School</a:t>
            </a:r>
          </a:p>
          <a:p>
            <a:pPr marL="0" marR="0" lvl="0" indent="0" algn="l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Among </a:t>
            </a:r>
            <a:r>
              <a:rPr kumimoji="0" lang="en-US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Low-Own-SES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Students in 1990-2000 Birth Cohorts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079382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593F350-1FD5-EF60-1F21-52063E2FCA2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23752" y="408380"/>
            <a:ext cx="11349807" cy="652491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6336B9A-036A-BD19-B07B-1A58925F2C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180" y="76203"/>
            <a:ext cx="11921820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Friending Bias vs. Exposure to High-SES Students, by College</a:t>
            </a:r>
          </a:p>
          <a:p>
            <a:pPr marL="0" marR="0" lvl="0" indent="0" algn="l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Among </a:t>
            </a:r>
            <a:r>
              <a:rPr kumimoji="0" lang="en-US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Low-Own-SES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Students in 1990-2000 Birth Cohorts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125974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89D4A6F-634D-62C6-AA86-8CE47D551A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7352" y="173118"/>
            <a:ext cx="10084514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Lucida Sans" panose="020B0602030504020204" pitchFamily="34" charset="77"/>
                <a:ea typeface="+mn-ea"/>
                <a:cs typeface="Arial" pitchFamily="34" charset="0"/>
              </a:rPr>
              <a:t>Friending Bias in Colleges vs. School Cohort Size</a:t>
            </a:r>
          </a:p>
          <a:p>
            <a:pPr marL="0" marR="0" lvl="0" indent="0" algn="l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Lucida Sans" panose="020B0602030504020204" pitchFamily="34" charset="77"/>
                <a:ea typeface="+mn-ea"/>
                <a:cs typeface="Arial" pitchFamily="34" charset="0"/>
              </a:rPr>
              <a:t>Bias Measured using Parental SES</a:t>
            </a:r>
          </a:p>
          <a:p>
            <a:pPr marL="0" marR="0" lvl="0" indent="0" algn="l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Lucida Sans" panose="020B0602030504020204" pitchFamily="34" charset="77"/>
              <a:ea typeface="+mn-ea"/>
              <a:cs typeface="Arial" pitchFamily="34" charset="0"/>
            </a:endParaRPr>
          </a:p>
          <a:p>
            <a:pPr marL="0" marR="0" lvl="0" indent="0" algn="l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Lucida Sans" panose="020B0602030504020204" pitchFamily="34" charset="77"/>
              <a:ea typeface="+mn-ea"/>
              <a:cs typeface="Arial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2E6DDC1-6A82-B11B-B77F-5DC73C8AEF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4948" y="1059873"/>
            <a:ext cx="9509322" cy="5798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75218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89D4A6F-634D-62C6-AA86-8CE47D551A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7352" y="173118"/>
            <a:ext cx="10084514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Lucida Sans" panose="020B0602030504020204" pitchFamily="34" charset="77"/>
                <a:ea typeface="+mn-ea"/>
                <a:cs typeface="Arial" pitchFamily="34" charset="0"/>
              </a:rPr>
              <a:t>Friending Bias in Colleges vs. Exposure</a:t>
            </a:r>
          </a:p>
          <a:p>
            <a:pPr marL="0" marR="0" lvl="0" indent="0" algn="l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Lucida Sans" panose="020B0602030504020204" pitchFamily="34" charset="77"/>
                <a:ea typeface="+mn-ea"/>
                <a:cs typeface="Arial" pitchFamily="34" charset="0"/>
              </a:rPr>
              <a:t>Bias Measured using Parental SES</a:t>
            </a:r>
          </a:p>
          <a:p>
            <a:pPr marL="0" marR="0" lvl="0" indent="0" algn="l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Lucida Sans" panose="020B0602030504020204" pitchFamily="34" charset="77"/>
              <a:ea typeface="+mn-ea"/>
              <a:cs typeface="Arial" pitchFamily="34" charset="0"/>
            </a:endParaRPr>
          </a:p>
          <a:p>
            <a:pPr marL="0" marR="0" lvl="0" indent="0" algn="l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Lucida Sans" panose="020B0602030504020204" pitchFamily="34" charset="77"/>
              <a:ea typeface="+mn-ea"/>
              <a:cs typeface="Arial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2E6DDC1-6A82-B11B-B77F-5DC73C8AEF8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14948" y="1166362"/>
            <a:ext cx="9509322" cy="5585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53470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89D4A6F-634D-62C6-AA86-8CE47D551A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7352" y="173118"/>
            <a:ext cx="10084514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Lucida Sans" panose="020B0602030504020204" pitchFamily="34" charset="77"/>
                <a:ea typeface="+mn-ea"/>
                <a:cs typeface="Arial" pitchFamily="34" charset="0"/>
              </a:rPr>
              <a:t>Friending Bias in Colleges vs. Racial Diversity</a:t>
            </a:r>
          </a:p>
          <a:p>
            <a:pPr marL="0" marR="0" lvl="0" indent="0" algn="l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Lucida Sans" panose="020B0602030504020204" pitchFamily="34" charset="77"/>
                <a:ea typeface="+mn-ea"/>
                <a:cs typeface="Arial" pitchFamily="34" charset="0"/>
              </a:rPr>
              <a:t>Bias Measured using Parental SES</a:t>
            </a:r>
          </a:p>
          <a:p>
            <a:pPr marL="0" marR="0" lvl="0" indent="0" algn="l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Lucida Sans" panose="020B0602030504020204" pitchFamily="34" charset="77"/>
              <a:ea typeface="+mn-ea"/>
              <a:cs typeface="Arial" pitchFamily="34" charset="0"/>
            </a:endParaRPr>
          </a:p>
          <a:p>
            <a:pPr marL="0" marR="0" lvl="0" indent="0" algn="l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Lucida Sans" panose="020B0602030504020204" pitchFamily="34" charset="77"/>
              <a:ea typeface="+mn-ea"/>
              <a:cs typeface="Arial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2E6DDC1-6A82-B11B-B77F-5DC73C8AEF8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360769" y="1166362"/>
            <a:ext cx="8817679" cy="5585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40519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89D4A6F-634D-62C6-AA86-8CE47D551A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7352" y="173118"/>
            <a:ext cx="10084514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Lucida Sans" panose="020B0602030504020204" pitchFamily="34" charset="77"/>
                <a:ea typeface="+mn-ea"/>
                <a:cs typeface="Arial" pitchFamily="34" charset="0"/>
              </a:rPr>
              <a:t>Friending Bias in Colleges vs. Share White</a:t>
            </a:r>
          </a:p>
          <a:p>
            <a:pPr marL="0" marR="0" lvl="0" indent="0" algn="l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Lucida Sans" panose="020B0602030504020204" pitchFamily="34" charset="77"/>
                <a:ea typeface="+mn-ea"/>
                <a:cs typeface="Arial" pitchFamily="34" charset="0"/>
              </a:rPr>
              <a:t>Bias Measured using Parental SES</a:t>
            </a:r>
          </a:p>
          <a:p>
            <a:pPr marL="0" marR="0" lvl="0" indent="0" algn="l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Lucida Sans" panose="020B0602030504020204" pitchFamily="34" charset="77"/>
              <a:ea typeface="+mn-ea"/>
              <a:cs typeface="Arial" pitchFamily="34" charset="0"/>
            </a:endParaRPr>
          </a:p>
          <a:p>
            <a:pPr marL="0" marR="0" lvl="0" indent="0" algn="l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Lucida Sans" panose="020B0602030504020204" pitchFamily="34" charset="77"/>
              <a:ea typeface="+mn-ea"/>
              <a:cs typeface="Arial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2E6DDC1-6A82-B11B-B77F-5DC73C8AEF8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360769" y="1304589"/>
            <a:ext cx="8817679" cy="5308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56336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8D9E1B3-D548-3244-AA02-CB8B0D650B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7352" y="173118"/>
            <a:ext cx="981872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Lucida Sans" panose="020B0602030504020204" pitchFamily="34" charset="77"/>
                <a:ea typeface="+mn-ea"/>
                <a:cs typeface="Arial" pitchFamily="34" charset="0"/>
              </a:rPr>
              <a:t>Friending Bias in High Schools vs. AP Enrollment</a:t>
            </a:r>
          </a:p>
          <a:p>
            <a:pPr marL="0" marR="0" lvl="0" indent="0" algn="l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Lucida Sans" panose="020B0602030504020204" pitchFamily="34" charset="77"/>
                <a:ea typeface="+mn-ea"/>
                <a:cs typeface="Arial" pitchFamily="34" charset="0"/>
              </a:rPr>
              <a:t>Bias Measured using Parental SES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7DBBB6D-2157-C902-A3D4-92DEC270FA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352" y="1036681"/>
            <a:ext cx="9817111" cy="5648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37451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8D9E1B3-D548-3244-AA02-CB8B0D650B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7352" y="173118"/>
            <a:ext cx="9818728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Lucida Sans" panose="020B0602030504020204" pitchFamily="34" charset="77"/>
                <a:ea typeface="+mn-ea"/>
                <a:cs typeface="Arial" pitchFamily="34" charset="0"/>
              </a:rPr>
              <a:t>Friending Bias in High Schools vs. School Size</a:t>
            </a:r>
          </a:p>
          <a:p>
            <a:pPr marL="0" marR="0" lvl="0" indent="0" algn="l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Lucida Sans" panose="020B0602030504020204" pitchFamily="34" charset="77"/>
              <a:ea typeface="+mn-ea"/>
              <a:cs typeface="Arial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58AD53-32A7-E483-0589-7AC2AE2A3C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352" y="1101996"/>
            <a:ext cx="9655370" cy="564820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66C28AB-2B70-6E3E-4CB0-ABD5396F0C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7352" y="173118"/>
            <a:ext cx="9818728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Lucida Sans" panose="020B0602030504020204" pitchFamily="34" charset="77"/>
                <a:ea typeface="+mn-ea"/>
                <a:cs typeface="Arial" pitchFamily="34" charset="0"/>
              </a:rPr>
              <a:t>Friending Bias in High Schools vs. </a:t>
            </a:r>
          </a:p>
          <a:p>
            <a:pPr marL="0" marR="0" lvl="0" indent="0" algn="l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Lucida Sans" panose="020B0602030504020204" pitchFamily="34" charset="77"/>
                <a:ea typeface="+mn-ea"/>
                <a:cs typeface="Arial" pitchFamily="34" charset="0"/>
              </a:rPr>
              <a:t>Bias Measured using Parental SES</a:t>
            </a:r>
          </a:p>
          <a:p>
            <a:pPr marL="0" marR="0" lvl="0" indent="0" algn="l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Lucida Sans" panose="020B0602030504020204" pitchFamily="34" charset="77"/>
              <a:ea typeface="+mn-ea"/>
              <a:cs typeface="Arial" pitchFamily="34" charset="0"/>
            </a:endParaRPr>
          </a:p>
          <a:p>
            <a:pPr marL="0" marR="0" lvl="0" indent="0" algn="l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Lucida Sans" panose="020B0602030504020204" pitchFamily="34" charset="77"/>
              <a:ea typeface="+mn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84631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A6509C5-A3F3-42AC-9D8B-8AA829699D78}"/>
              </a:ext>
            </a:extLst>
          </p:cNvPr>
          <p:cNvSpPr txBox="1"/>
          <p:nvPr/>
        </p:nvSpPr>
        <p:spPr>
          <a:xfrm>
            <a:off x="180474" y="79904"/>
            <a:ext cx="120115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" panose="020B0602030504020204" pitchFamily="34" charset="77"/>
                <a:ea typeface="+mn-ea"/>
                <a:cs typeface="+mn-cs"/>
              </a:rPr>
              <a:t>Associations between Friending Bias, Exposure, and Upward Mobility across Counties and ZIP Codes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C1A521-6A13-678A-AB61-0DE0BF9B8C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137" y="1659519"/>
            <a:ext cx="10737669" cy="4244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6635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8D9E1B3-D548-3244-AA02-CB8B0D650B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7352" y="173118"/>
            <a:ext cx="9818728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Lucida Sans" panose="020B0602030504020204" pitchFamily="34" charset="77"/>
                <a:ea typeface="+mn-ea"/>
                <a:cs typeface="Arial" pitchFamily="34" charset="0"/>
              </a:rPr>
              <a:t>Friending Bias in High Schools vs. Socioeconomic Diversity</a:t>
            </a:r>
          </a:p>
          <a:p>
            <a:pPr marL="0" marR="0" lvl="0" indent="0" algn="l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Lucida Sans" panose="020B0602030504020204" pitchFamily="34" charset="77"/>
                <a:ea typeface="+mn-ea"/>
                <a:cs typeface="Arial" pitchFamily="34" charset="0"/>
              </a:rPr>
              <a:t>Bias Measured using Parental SES</a:t>
            </a:r>
          </a:p>
          <a:p>
            <a:pPr marL="0" marR="0" lvl="0" indent="0" algn="l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Lucida Sans" panose="020B0602030504020204" pitchFamily="34" charset="77"/>
              <a:ea typeface="+mn-ea"/>
              <a:cs typeface="Arial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FE42665-17B3-23D4-42BB-8C5DED11D8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275" y="1177522"/>
            <a:ext cx="10041246" cy="5585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53247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8D9E1B3-D548-3244-AA02-CB8B0D650B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7352" y="173118"/>
            <a:ext cx="9818728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Lucida Sans" panose="020B0602030504020204" pitchFamily="34" charset="77"/>
                <a:ea typeface="+mn-ea"/>
                <a:cs typeface="Arial" pitchFamily="34" charset="0"/>
              </a:rPr>
              <a:t>Friending Bias in High Schools vs. Racial Diversity</a:t>
            </a:r>
          </a:p>
          <a:p>
            <a:pPr marL="0" marR="0" lvl="0" indent="0" algn="l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Lucida Sans" panose="020B0602030504020204" pitchFamily="34" charset="77"/>
                <a:ea typeface="+mn-ea"/>
                <a:cs typeface="Arial" pitchFamily="34" charset="0"/>
              </a:rPr>
              <a:t>Bias Measured using Parental SES</a:t>
            </a:r>
          </a:p>
          <a:p>
            <a:pPr marL="0" marR="0" lvl="0" indent="0" algn="l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Lucida Sans" panose="020B0602030504020204" pitchFamily="34" charset="77"/>
              <a:ea typeface="+mn-ea"/>
              <a:cs typeface="Arial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D845CB7-A7F4-35EA-C216-9A810B0030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405" y="1115059"/>
            <a:ext cx="10031738" cy="5648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78650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89D4A6F-634D-62C6-AA86-8CE47D551A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7352" y="173118"/>
            <a:ext cx="10084514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Lucida Sans" panose="020B0602030504020204" pitchFamily="34" charset="77"/>
                <a:ea typeface="+mn-ea"/>
                <a:cs typeface="Arial" pitchFamily="34" charset="0"/>
              </a:rPr>
              <a:t>Friending Rates by Setting</a:t>
            </a:r>
          </a:p>
          <a:p>
            <a:pPr marL="0" marR="0" lvl="0" indent="0" algn="l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Lucida Sans" panose="020B0602030504020204" pitchFamily="34" charset="77"/>
                <a:ea typeface="+mn-ea"/>
                <a:cs typeface="Arial" pitchFamily="34" charset="0"/>
              </a:rPr>
              <a:t>Correcting for Underreporting of Group Memberships</a:t>
            </a:r>
          </a:p>
          <a:p>
            <a:pPr marL="0" marR="0" lvl="0" indent="0" algn="l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Lucida Sans" panose="020B0602030504020204" pitchFamily="34" charset="77"/>
              <a:ea typeface="+mn-ea"/>
              <a:cs typeface="Arial" pitchFamily="34" charset="0"/>
            </a:endParaRPr>
          </a:p>
          <a:p>
            <a:pPr marL="0" marR="0" lvl="0" indent="0" algn="l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Lucida Sans" panose="020B0602030504020204" pitchFamily="34" charset="77"/>
              <a:ea typeface="+mn-ea"/>
              <a:cs typeface="Arial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02D597-8D45-9D37-033A-F74630F5A1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953" y="1004964"/>
            <a:ext cx="10811866" cy="5679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12846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89D4A6F-634D-62C6-AA86-8CE47D551A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7352" y="173118"/>
            <a:ext cx="10084514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Lucida Sans" panose="020B0602030504020204" pitchFamily="34" charset="77"/>
                <a:ea typeface="+mn-ea"/>
                <a:cs typeface="Arial" pitchFamily="34" charset="0"/>
              </a:rPr>
              <a:t>Decomposing EC</a:t>
            </a:r>
          </a:p>
          <a:p>
            <a:pPr marL="0" marR="0" lvl="0" indent="0" algn="l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Lucida Sans" panose="020B0602030504020204" pitchFamily="34" charset="77"/>
                <a:ea typeface="+mn-ea"/>
                <a:cs typeface="Arial" pitchFamily="34" charset="0"/>
              </a:rPr>
              <a:t>Correcting for Underreporting of Group Memberships</a:t>
            </a:r>
          </a:p>
          <a:p>
            <a:pPr marL="0" marR="0" lvl="0" indent="0" algn="l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Lucida Sans" panose="020B0602030504020204" pitchFamily="34" charset="77"/>
              <a:ea typeface="+mn-ea"/>
              <a:cs typeface="Arial" pitchFamily="34" charset="0"/>
            </a:endParaRPr>
          </a:p>
          <a:p>
            <a:pPr marL="0" marR="0" lvl="0" indent="0" algn="l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Lucida Sans" panose="020B0602030504020204" pitchFamily="34" charset="77"/>
              <a:ea typeface="+mn-ea"/>
              <a:cs typeface="Arial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02D597-8D45-9D37-033A-F74630F5A11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15471" y="1004964"/>
            <a:ext cx="10270829" cy="5679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31888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89D4A6F-634D-62C6-AA86-8CE47D551A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7352" y="173118"/>
            <a:ext cx="10084514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Lucida Sans" panose="020B0602030504020204" pitchFamily="34" charset="77"/>
                <a:ea typeface="+mn-ea"/>
                <a:cs typeface="Arial" pitchFamily="34" charset="0"/>
              </a:rPr>
              <a:t>Autocorrelation of EC by Birth Cohort</a:t>
            </a:r>
          </a:p>
          <a:p>
            <a:pPr marL="0" marR="0" lvl="0" indent="0" algn="l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E7E6E6">
                    <a:lumMod val="25000"/>
                  </a:srgbClr>
                </a:solidFill>
                <a:latin typeface="Lucida Sans" panose="020B0602030504020204" pitchFamily="34" charset="77"/>
                <a:cs typeface="Arial" pitchFamily="34" charset="0"/>
              </a:rPr>
              <a:t>Across High Schools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Lucida Sans" panose="020B0602030504020204" pitchFamily="34" charset="77"/>
              <a:ea typeface="+mn-ea"/>
              <a:cs typeface="Arial" pitchFamily="34" charset="0"/>
            </a:endParaRPr>
          </a:p>
          <a:p>
            <a:pPr marL="0" marR="0" lvl="0" indent="0" algn="l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Lucida Sans" panose="020B0602030504020204" pitchFamily="34" charset="77"/>
              <a:ea typeface="+mn-ea"/>
              <a:cs typeface="Arial" pitchFamily="34" charset="0"/>
            </a:endParaRPr>
          </a:p>
          <a:p>
            <a:pPr marL="0" marR="0" lvl="0" indent="0" algn="l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Lucida Sans" panose="020B0602030504020204" pitchFamily="34" charset="77"/>
              <a:ea typeface="+mn-ea"/>
              <a:cs typeface="Arial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D60B92C-DE6C-49FB-11DD-ADD0AEFA26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92895"/>
            <a:ext cx="12192000" cy="4072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49723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89D4A6F-634D-62C6-AA86-8CE47D551A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7352" y="173118"/>
            <a:ext cx="10084514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Lucida Sans" panose="020B0602030504020204" pitchFamily="34" charset="77"/>
                <a:ea typeface="+mn-ea"/>
                <a:cs typeface="Arial" pitchFamily="34" charset="0"/>
              </a:rPr>
              <a:t>Autocorrelation of EC by Birth Cohort</a:t>
            </a:r>
          </a:p>
          <a:p>
            <a:pPr marL="0" marR="0" lvl="0" indent="0" algn="l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E7E6E6">
                    <a:lumMod val="25000"/>
                  </a:srgbClr>
                </a:solidFill>
                <a:latin typeface="Lucida Sans" panose="020B0602030504020204" pitchFamily="34" charset="77"/>
                <a:cs typeface="Arial" pitchFamily="34" charset="0"/>
              </a:rPr>
              <a:t>Across Colleges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Lucida Sans" panose="020B0602030504020204" pitchFamily="34" charset="77"/>
              <a:ea typeface="+mn-ea"/>
              <a:cs typeface="Arial" pitchFamily="34" charset="0"/>
            </a:endParaRPr>
          </a:p>
          <a:p>
            <a:pPr marL="0" marR="0" lvl="0" indent="0" algn="l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Lucida Sans" panose="020B0602030504020204" pitchFamily="34" charset="77"/>
              <a:ea typeface="+mn-ea"/>
              <a:cs typeface="Arial" pitchFamily="34" charset="0"/>
            </a:endParaRPr>
          </a:p>
          <a:p>
            <a:pPr marL="0" marR="0" lvl="0" indent="0" algn="l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Lucida Sans" panose="020B0602030504020204" pitchFamily="34" charset="77"/>
              <a:ea typeface="+mn-ea"/>
              <a:cs typeface="Arial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D60B92C-DE6C-49FB-11DD-ADD0AEFA269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1403988"/>
            <a:ext cx="12192000" cy="4050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12345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89D4A6F-634D-62C6-AA86-8CE47D551A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7352" y="173118"/>
            <a:ext cx="10084514" cy="1754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 defTabSz="121917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b="1" dirty="0">
                <a:solidFill>
                  <a:srgbClr val="E7E6E6">
                    <a:lumMod val="25000"/>
                  </a:srgbClr>
                </a:solidFill>
                <a:latin typeface="Lucida Sans" panose="020B0602030504020204" pitchFamily="34" charset="77"/>
                <a:cs typeface="Arial" pitchFamily="34" charset="0"/>
              </a:rPr>
              <a:t>Causal Effects of Changes in Socioeconomic Integration on Economic Connectedness in High Schools: Sensitivity Analysis</a:t>
            </a:r>
          </a:p>
          <a:p>
            <a:pPr lvl="0" defTabSz="121917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>
                <a:solidFill>
                  <a:srgbClr val="E7E6E6">
                    <a:lumMod val="25000"/>
                  </a:srgbClr>
                </a:solidFill>
                <a:latin typeface="Lucida Sans" panose="020B0602030504020204" pitchFamily="34" charset="77"/>
                <a:cs typeface="Arial" pitchFamily="34" charset="0"/>
              </a:rPr>
              <a:t>Using First Differences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Lucida Sans" panose="020B0602030504020204" pitchFamily="34" charset="77"/>
              <a:ea typeface="+mn-ea"/>
              <a:cs typeface="Arial" pitchFamily="34" charset="0"/>
            </a:endParaRPr>
          </a:p>
          <a:p>
            <a:pPr marL="0" marR="0" lvl="0" indent="0" algn="l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Lucida Sans" panose="020B0602030504020204" pitchFamily="34" charset="77"/>
              <a:ea typeface="+mn-ea"/>
              <a:cs typeface="Arial" pitchFamily="34" charset="0"/>
            </a:endParaRPr>
          </a:p>
          <a:p>
            <a:pPr marL="0" marR="0" lvl="0" indent="0" algn="l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Lucida Sans" panose="020B0602030504020204" pitchFamily="34" charset="77"/>
              <a:ea typeface="+mn-ea"/>
              <a:cs typeface="Arial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09F247-CF40-443A-5D87-643000C375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12810"/>
            <a:ext cx="12192000" cy="4559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95795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89D4A6F-634D-62C6-AA86-8CE47D551A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7352" y="173118"/>
            <a:ext cx="10084514" cy="1754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 defTabSz="121917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b="1" dirty="0">
                <a:solidFill>
                  <a:srgbClr val="E7E6E6">
                    <a:lumMod val="25000"/>
                  </a:srgbClr>
                </a:solidFill>
                <a:latin typeface="Lucida Sans" panose="020B0602030504020204" pitchFamily="34" charset="77"/>
                <a:cs typeface="Arial" pitchFamily="34" charset="0"/>
              </a:rPr>
              <a:t>Causal Effects of Changes in Socioeconomic Integration on Economic Connectedness in High Schools: Sensitivity Analysis</a:t>
            </a:r>
          </a:p>
          <a:p>
            <a:pPr lvl="0" defTabSz="121917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>
                <a:solidFill>
                  <a:srgbClr val="E7E6E6">
                    <a:lumMod val="25000"/>
                  </a:srgbClr>
                </a:solidFill>
                <a:latin typeface="Lucida Sans" panose="020B0602030504020204" pitchFamily="34" charset="77"/>
                <a:cs typeface="Arial" pitchFamily="34" charset="0"/>
              </a:rPr>
              <a:t>Using Neighboring Cohorts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Lucida Sans" panose="020B0602030504020204" pitchFamily="34" charset="77"/>
              <a:ea typeface="+mn-ea"/>
              <a:cs typeface="Arial" pitchFamily="34" charset="0"/>
            </a:endParaRPr>
          </a:p>
          <a:p>
            <a:pPr marL="0" marR="0" lvl="0" indent="0" algn="l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Lucida Sans" panose="020B0602030504020204" pitchFamily="34" charset="77"/>
              <a:ea typeface="+mn-ea"/>
              <a:cs typeface="Arial" pitchFamily="34" charset="0"/>
            </a:endParaRPr>
          </a:p>
          <a:p>
            <a:pPr marL="0" marR="0" lvl="0" indent="0" algn="l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Lucida Sans" panose="020B0602030504020204" pitchFamily="34" charset="77"/>
              <a:ea typeface="+mn-ea"/>
              <a:cs typeface="Arial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09F247-CF40-443A-5D87-643000C3753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1587570"/>
            <a:ext cx="12192000" cy="4410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95859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89D4A6F-634D-62C6-AA86-8CE47D551A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7352" y="173118"/>
            <a:ext cx="10084514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 defTabSz="121917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b="1" dirty="0">
                <a:solidFill>
                  <a:srgbClr val="E7E6E6">
                    <a:lumMod val="25000"/>
                  </a:srgbClr>
                </a:solidFill>
                <a:latin typeface="Lucida Sans" panose="020B0602030504020204" pitchFamily="34" charset="77"/>
                <a:cs typeface="Arial" pitchFamily="34" charset="0"/>
              </a:rPr>
              <a:t>Balance Tests for RD Design</a:t>
            </a:r>
          </a:p>
          <a:p>
            <a:pPr lvl="0" defTabSz="121917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>
                <a:solidFill>
                  <a:srgbClr val="E7E6E6">
                    <a:lumMod val="25000"/>
                  </a:srgbClr>
                </a:solidFill>
                <a:latin typeface="Lucida Sans" panose="020B0602030504020204" pitchFamily="34" charset="77"/>
                <a:cs typeface="Arial" pitchFamily="34" charset="0"/>
              </a:rPr>
              <a:t>Number of Friends and Share Female</a:t>
            </a:r>
          </a:p>
          <a:p>
            <a:pPr marL="0" marR="0" lvl="0" indent="0" algn="l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Lucida Sans" panose="020B0602030504020204" pitchFamily="34" charset="77"/>
              <a:ea typeface="+mn-ea"/>
              <a:cs typeface="Arial" pitchFamily="34" charset="0"/>
            </a:endParaRPr>
          </a:p>
          <a:p>
            <a:pPr marL="0" marR="0" lvl="0" indent="0" algn="l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Lucida Sans" panose="020B0602030504020204" pitchFamily="34" charset="77"/>
              <a:ea typeface="+mn-ea"/>
              <a:cs typeface="Arial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B26614-1036-E00F-5ECA-75CB2157AB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919" y="1604513"/>
            <a:ext cx="6166268" cy="364897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3BDCF67-562E-D1F9-6C77-6403FA4FE09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025732" y="1604513"/>
            <a:ext cx="6166268" cy="3633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67538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89D4A6F-634D-62C6-AA86-8CE47D551A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7352" y="173118"/>
            <a:ext cx="10084514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 defTabSz="121917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b="1" dirty="0">
                <a:solidFill>
                  <a:srgbClr val="E7E6E6">
                    <a:lumMod val="25000"/>
                  </a:srgbClr>
                </a:solidFill>
                <a:latin typeface="Lucida Sans" panose="020B0602030504020204" pitchFamily="34" charset="77"/>
                <a:cs typeface="Arial" pitchFamily="34" charset="0"/>
              </a:rPr>
              <a:t>Causal Effects on Exposure on EC</a:t>
            </a:r>
          </a:p>
          <a:p>
            <a:pPr lvl="0" defTabSz="121917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>
                <a:solidFill>
                  <a:srgbClr val="E7E6E6">
                    <a:lumMod val="25000"/>
                  </a:srgbClr>
                </a:solidFill>
                <a:latin typeface="Lucida Sans" panose="020B0602030504020204" pitchFamily="34" charset="77"/>
                <a:cs typeface="Arial" pitchFamily="34" charset="0"/>
              </a:rPr>
              <a:t>Histogram of RD Estimates, Varying Bandwidth Around School Entry Cutoff</a:t>
            </a:r>
          </a:p>
          <a:p>
            <a:pPr marL="0" marR="0" lvl="0" indent="0" algn="l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Lucida Sans" panose="020B0602030504020204" pitchFamily="34" charset="77"/>
              <a:ea typeface="+mn-ea"/>
              <a:cs typeface="Arial" pitchFamily="34" charset="0"/>
            </a:endParaRPr>
          </a:p>
          <a:p>
            <a:pPr marL="0" marR="0" lvl="0" indent="0" algn="l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Lucida Sans" panose="020B0602030504020204" pitchFamily="34" charset="77"/>
              <a:ea typeface="+mn-ea"/>
              <a:cs typeface="Arial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B56BDC-BF41-DC3E-91A9-D1F6CBF807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6584" y="1392381"/>
            <a:ext cx="9278831" cy="5149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9277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Rectangle 89">
            <a:extLst>
              <a:ext uri="{FF2B5EF4-FFF2-40B4-BE49-F238E27FC236}">
                <a16:creationId xmlns:a16="http://schemas.microsoft.com/office/drawing/2014/main" id="{19C53881-91E8-45AB-8591-DAAA2E583A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179" y="88131"/>
            <a:ext cx="11857165" cy="677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Lucida Sans" panose="020B0602030504020204" pitchFamily="34" charset="77"/>
                <a:ea typeface="+mn-ea"/>
                <a:cs typeface="Arial" pitchFamily="34" charset="0"/>
              </a:rPr>
              <a:t>Relationship between Clustering and Upward Mobility</a:t>
            </a:r>
          </a:p>
          <a:p>
            <a:pPr marL="0" marR="0" lvl="0" indent="0" algn="l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Lucida Sans" panose="020B0602030504020204" pitchFamily="34" charset="77"/>
                <a:ea typeface="+mn-ea"/>
                <a:cs typeface="Arial" pitchFamily="34" charset="0"/>
              </a:rPr>
              <a:t>Across ZIP Codes for Four Counties in Ohio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12404EB-5087-2AF7-C88E-05D6682AEA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0936" y="765239"/>
            <a:ext cx="9747085" cy="6092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8552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7CA36AB-C26E-7DF4-3F90-150B2E4EB5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179" y="76203"/>
            <a:ext cx="11857165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Lucida Sans" panose="020B0602030504020204" pitchFamily="34" charset="77"/>
                <a:ea typeface="+mn-ea"/>
                <a:cs typeface="Arial" pitchFamily="34" charset="0"/>
              </a:rPr>
              <a:t>Proportion of Friendships by SES Percentile Rank</a:t>
            </a:r>
          </a:p>
          <a:p>
            <a:pPr marL="0" marR="0" lvl="0" indent="0" algn="l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Lucida Sans" panose="020B0602030504020204" pitchFamily="34" charset="77"/>
                <a:ea typeface="+mn-ea"/>
                <a:cs typeface="Arial" pitchFamily="34" charset="0"/>
              </a:rPr>
              <a:t>Proportion of Friends by SES Percentile Rank for Individuals in the Upper Tail</a:t>
            </a:r>
          </a:p>
          <a:p>
            <a:pPr marL="0" marR="0" lvl="0" indent="0" algn="l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Lucida Sans" panose="020B0602030504020204" pitchFamily="34" charset="77"/>
              <a:ea typeface="+mn-ea"/>
              <a:cs typeface="Arial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031674E-611E-C2D0-EC01-BEA9E87CE4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999533"/>
            <a:ext cx="10363200" cy="5635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1302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A31DD6C-71A1-EC48-8D6C-0497B3CD88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179" y="76203"/>
            <a:ext cx="11857165" cy="677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Lucida Sans" panose="020B0602030504020204" pitchFamily="34" charset="77"/>
                <a:ea typeface="+mn-ea"/>
                <a:cs typeface="Arial" pitchFamily="34" charset="0"/>
              </a:rPr>
              <a:t>Correlations between Upward Mobility and Neighborhood Characteristics</a:t>
            </a:r>
          </a:p>
          <a:p>
            <a:pPr marL="0" marR="0" lvl="0" indent="0" algn="l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Lucida Sans" panose="020B0602030504020204" pitchFamily="34" charset="77"/>
                <a:ea typeface="+mn-ea"/>
                <a:cs typeface="Arial" pitchFamily="34" charset="0"/>
              </a:rPr>
              <a:t>County-level Univariate Correlations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9C7A3EF-2027-51B1-4E99-52FCEB2308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632" y="1209245"/>
            <a:ext cx="11418849" cy="5594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21971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6C1953A-46DD-4D26-B60C-4E23A44B48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179" y="76203"/>
            <a:ext cx="11857165" cy="677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Lucida Sans" panose="020B0602030504020204" pitchFamily="34" charset="77"/>
                <a:ea typeface="+mn-ea"/>
                <a:cs typeface="Arial" pitchFamily="34" charset="0"/>
              </a:rPr>
              <a:t>Correlations between Upward Mobility and Neighborhood Characteristics</a:t>
            </a:r>
          </a:p>
          <a:p>
            <a:pPr marL="0" marR="0" lvl="0" indent="0" algn="l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Lucida Sans" panose="020B0602030504020204" pitchFamily="34" charset="77"/>
                <a:ea typeface="+mn-ea"/>
                <a:cs typeface="Arial" pitchFamily="34" charset="0"/>
              </a:rPr>
              <a:t>County-level Multivariable Regression Coefficients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751B81C-A065-E1D8-31ED-6935D191BE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901" y="1226896"/>
            <a:ext cx="12192000" cy="5283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3428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>
            <a:extLst>
              <a:ext uri="{FF2B5EF4-FFF2-40B4-BE49-F238E27FC236}">
                <a16:creationId xmlns:a16="http://schemas.microsoft.com/office/drawing/2014/main" id="{E246B8B4-3E95-5A4F-99C3-7D8C92B337A8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609602" y="0"/>
            <a:ext cx="10972814" cy="6858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218">
            <a:extLst>
              <a:ext uri="{FF2B5EF4-FFF2-40B4-BE49-F238E27FC236}">
                <a16:creationId xmlns:a16="http://schemas.microsoft.com/office/drawing/2014/main" id="{66DE73BA-36F1-7641-8EBD-E11A2881F1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45297" y="306387"/>
            <a:ext cx="484188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5300" b="0" i="0" u="none" strike="noStrike" kern="1200" cap="none" spc="0" normalizeH="0" baseline="0" noProof="0">
                <a:ln>
                  <a:noFill/>
                </a:ln>
                <a:solidFill>
                  <a:srgbClr val="1E2D5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25" name="Rectangle 224">
            <a:extLst>
              <a:ext uri="{FF2B5EF4-FFF2-40B4-BE49-F238E27FC236}">
                <a16:creationId xmlns:a16="http://schemas.microsoft.com/office/drawing/2014/main" id="{D653D2C5-AA8D-4D95-9F8B-A30C4198B4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180" y="76203"/>
            <a:ext cx="11921820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Lucida Sans" panose="020B0602030504020204" pitchFamily="34" charset="77"/>
                <a:ea typeface="+mn-ea"/>
                <a:cs typeface="Arial" pitchFamily="34" charset="0"/>
              </a:rPr>
              <a:t>EC By Setting</a:t>
            </a:r>
          </a:p>
          <a:p>
            <a:pPr marL="0" marR="0" lvl="0" indent="0" algn="l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Lucida Sans" panose="020B0602030504020204" pitchFamily="34" charset="77"/>
                <a:ea typeface="+mn-ea"/>
                <a:cs typeface="Arial" pitchFamily="34" charset="0"/>
              </a:rPr>
              <a:t>Low-SES vs. High-SES People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A5EB21A-85F6-D7FC-82B4-32B4700BA7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9360" y="906457"/>
            <a:ext cx="9227679" cy="5388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49888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>
            <a:extLst>
              <a:ext uri="{FF2B5EF4-FFF2-40B4-BE49-F238E27FC236}">
                <a16:creationId xmlns:a16="http://schemas.microsoft.com/office/drawing/2014/main" id="{E246B8B4-3E95-5A4F-99C3-7D8C92B337A8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609602" y="0"/>
            <a:ext cx="10972814" cy="6858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218">
            <a:extLst>
              <a:ext uri="{FF2B5EF4-FFF2-40B4-BE49-F238E27FC236}">
                <a16:creationId xmlns:a16="http://schemas.microsoft.com/office/drawing/2014/main" id="{66DE73BA-36F1-7641-8EBD-E11A2881F1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45297" y="306387"/>
            <a:ext cx="484188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5300" b="0" i="0" u="none" strike="noStrike" kern="1200" cap="none" spc="0" normalizeH="0" baseline="0" noProof="0">
                <a:ln>
                  <a:noFill/>
                </a:ln>
                <a:solidFill>
                  <a:srgbClr val="1E2D5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63DB820-467A-8485-4D2E-8BEEA6A8F6E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193181" y="639918"/>
            <a:ext cx="9458712" cy="591169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CD34CF3-555F-3D91-7B8D-04851ADB2A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180" y="76203"/>
            <a:ext cx="11921820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Lucida Sans" panose="020B0602030504020204" pitchFamily="34" charset="77"/>
                <a:ea typeface="+mn-ea"/>
                <a:cs typeface="Arial" pitchFamily="34" charset="0"/>
              </a:rPr>
              <a:t>Exposure By Setting</a:t>
            </a:r>
          </a:p>
          <a:p>
            <a:pPr marL="0" marR="0" lvl="0" indent="0" algn="l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Lucida Sans" panose="020B0602030504020204" pitchFamily="34" charset="77"/>
                <a:ea typeface="+mn-ea"/>
                <a:cs typeface="Arial" pitchFamily="34" charset="0"/>
              </a:rPr>
              <a:t>Low-SES vs. High-SES People</a:t>
            </a:r>
          </a:p>
        </p:txBody>
      </p:sp>
    </p:spTree>
    <p:extLst>
      <p:ext uri="{BB962C8B-B14F-4D97-AF65-F5344CB8AC3E}">
        <p14:creationId xmlns:p14="http://schemas.microsoft.com/office/powerpoint/2010/main" val="299306594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>
            <a:extLst>
              <a:ext uri="{FF2B5EF4-FFF2-40B4-BE49-F238E27FC236}">
                <a16:creationId xmlns:a16="http://schemas.microsoft.com/office/drawing/2014/main" id="{E246B8B4-3E95-5A4F-99C3-7D8C92B337A8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609602" y="0"/>
            <a:ext cx="10972814" cy="6858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218">
            <a:extLst>
              <a:ext uri="{FF2B5EF4-FFF2-40B4-BE49-F238E27FC236}">
                <a16:creationId xmlns:a16="http://schemas.microsoft.com/office/drawing/2014/main" id="{66DE73BA-36F1-7641-8EBD-E11A2881F1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45297" y="306387"/>
            <a:ext cx="484188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5300" b="0" i="0" u="none" strike="noStrike" kern="1200" cap="none" spc="0" normalizeH="0" baseline="0" noProof="0">
                <a:ln>
                  <a:noFill/>
                </a:ln>
                <a:solidFill>
                  <a:srgbClr val="1E2D5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25" name="Rectangle 224">
            <a:extLst>
              <a:ext uri="{FF2B5EF4-FFF2-40B4-BE49-F238E27FC236}">
                <a16:creationId xmlns:a16="http://schemas.microsoft.com/office/drawing/2014/main" id="{D653D2C5-AA8D-4D95-9F8B-A30C4198B4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180" y="76203"/>
            <a:ext cx="11921820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Lucida Sans" panose="020B0602030504020204" pitchFamily="34" charset="77"/>
                <a:ea typeface="+mn-ea"/>
                <a:cs typeface="Arial" pitchFamily="34" charset="0"/>
              </a:rPr>
              <a:t>Friending Bias By Setting</a:t>
            </a:r>
          </a:p>
          <a:p>
            <a:pPr marL="0" marR="0" lvl="0" indent="0" algn="l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Lucida Sans" panose="020B0602030504020204" pitchFamily="34" charset="77"/>
                <a:ea typeface="+mn-ea"/>
                <a:cs typeface="Arial" pitchFamily="34" charset="0"/>
              </a:rPr>
              <a:t>Low-SES People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538C2F8-CBD4-E8AE-CE35-78BBC25B91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303" y="860385"/>
            <a:ext cx="9213575" cy="575848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F47E4F4-6DFC-7D03-92B7-D8679E0996F1}"/>
              </a:ext>
            </a:extLst>
          </p:cNvPr>
          <p:cNvSpPr/>
          <p:nvPr/>
        </p:nvSpPr>
        <p:spPr>
          <a:xfrm>
            <a:off x="2146314" y="1667493"/>
            <a:ext cx="2619965" cy="432406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53215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>
            <a:extLst>
              <a:ext uri="{FF2B5EF4-FFF2-40B4-BE49-F238E27FC236}">
                <a16:creationId xmlns:a16="http://schemas.microsoft.com/office/drawing/2014/main" id="{E246B8B4-3E95-5A4F-99C3-7D8C92B337A8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609602" y="0"/>
            <a:ext cx="10972814" cy="6858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218">
            <a:extLst>
              <a:ext uri="{FF2B5EF4-FFF2-40B4-BE49-F238E27FC236}">
                <a16:creationId xmlns:a16="http://schemas.microsoft.com/office/drawing/2014/main" id="{66DE73BA-36F1-7641-8EBD-E11A2881F1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45297" y="306387"/>
            <a:ext cx="484188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5300" b="0" i="0" u="none" strike="noStrike" kern="1200" cap="none" spc="0" normalizeH="0" baseline="0" noProof="0">
                <a:ln>
                  <a:noFill/>
                </a:ln>
                <a:solidFill>
                  <a:srgbClr val="1E2D5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25" name="Rectangle 224">
            <a:extLst>
              <a:ext uri="{FF2B5EF4-FFF2-40B4-BE49-F238E27FC236}">
                <a16:creationId xmlns:a16="http://schemas.microsoft.com/office/drawing/2014/main" id="{D653D2C5-AA8D-4D95-9F8B-A30C4198B4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180" y="76203"/>
            <a:ext cx="11921820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Lucida Sans" panose="020B0602030504020204" pitchFamily="34" charset="77"/>
                <a:ea typeface="+mn-ea"/>
                <a:cs typeface="Arial" pitchFamily="34" charset="0"/>
              </a:rPr>
              <a:t>Friending Bias By Setting</a:t>
            </a:r>
          </a:p>
          <a:p>
            <a:pPr marL="0" marR="0" lvl="0" indent="0" algn="l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Lucida Sans" panose="020B0602030504020204" pitchFamily="34" charset="77"/>
                <a:ea typeface="+mn-ea"/>
                <a:cs typeface="Arial" pitchFamily="34" charset="0"/>
              </a:rPr>
              <a:t>Low-SES vs. High-SES People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538C2F8-CBD4-E8AE-CE35-78BBC25B912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93303" y="860385"/>
            <a:ext cx="9213574" cy="5758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55763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>
            <a:extLst>
              <a:ext uri="{FF2B5EF4-FFF2-40B4-BE49-F238E27FC236}">
                <a16:creationId xmlns:a16="http://schemas.microsoft.com/office/drawing/2014/main" id="{E246B8B4-3E95-5A4F-99C3-7D8C92B337A8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609602" y="0"/>
            <a:ext cx="10972814" cy="6858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218">
            <a:extLst>
              <a:ext uri="{FF2B5EF4-FFF2-40B4-BE49-F238E27FC236}">
                <a16:creationId xmlns:a16="http://schemas.microsoft.com/office/drawing/2014/main" id="{66DE73BA-36F1-7641-8EBD-E11A2881F1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45297" y="306387"/>
            <a:ext cx="484188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5300" b="0" i="0" u="none" strike="noStrike" kern="1200" cap="none" spc="0" normalizeH="0" baseline="0" noProof="0">
                <a:ln>
                  <a:noFill/>
                </a:ln>
                <a:solidFill>
                  <a:srgbClr val="1E2D5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25" name="Rectangle 224">
            <a:extLst>
              <a:ext uri="{FF2B5EF4-FFF2-40B4-BE49-F238E27FC236}">
                <a16:creationId xmlns:a16="http://schemas.microsoft.com/office/drawing/2014/main" id="{D653D2C5-AA8D-4D95-9F8B-A30C4198B4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180" y="76203"/>
            <a:ext cx="1192182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Lucida Sans" panose="020B0602030504020204" pitchFamily="34" charset="77"/>
                <a:ea typeface="+mn-ea"/>
                <a:cs typeface="Arial" pitchFamily="34" charset="0"/>
              </a:rPr>
              <a:t>Why Does Economic Connectedness Vary Across Areas?</a:t>
            </a:r>
            <a:b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Lucida Sans" panose="020B0602030504020204" pitchFamily="34" charset="77"/>
                <a:ea typeface="+mn-ea"/>
                <a:cs typeface="Arial" pitchFamily="34" charset="0"/>
              </a:rPr>
            </a:b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Lucida Sans" panose="020B0602030504020204" pitchFamily="34" charset="77"/>
                <a:ea typeface="+mn-ea"/>
                <a:cs typeface="Arial" pitchFamily="34" charset="0"/>
              </a:rPr>
              <a:t>Low-EC vs. High-EC ZIP Codes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5698DA-B680-65C1-59CC-B0289466A4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467" y="876423"/>
            <a:ext cx="10456749" cy="5981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37645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4B8C233-F935-1B1A-BB1A-A83157D304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180" y="76203"/>
            <a:ext cx="11921820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" panose="020B0602030504020204" pitchFamily="34" charset="0"/>
                <a:ea typeface="+mn-ea"/>
                <a:cs typeface="+mn-cs"/>
              </a:rPr>
              <a:t>Causal Effects of Integration on Connectedness: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" panose="020B0602030504020204" pitchFamily="34" charset="0"/>
                <a:ea typeface="+mn-ea"/>
                <a:cs typeface="+mn-cs"/>
              </a:rPr>
              <a:t>Regression Discontinuity</a:t>
            </a:r>
          </a:p>
          <a:p>
            <a:pPr marL="0" marR="0" lvl="0" indent="0" algn="l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" panose="020B0602030504020204" pitchFamily="34" charset="0"/>
                <a:ea typeface="+mn-ea"/>
                <a:cs typeface="+mn-cs"/>
              </a:rPr>
              <a:t>Changes in EC Around School Entry Cutoffs, by Friending Bias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" panose="020B0602030504020204" pitchFamily="34" charset="0"/>
              <a:ea typeface="+mn-ea"/>
              <a:cs typeface="Arial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17A18D-647B-D0FE-DAC7-1A2BA7C5BB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086" y="1312924"/>
            <a:ext cx="9924396" cy="5468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81604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4B8C233-F935-1B1A-BB1A-A83157D304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180" y="76203"/>
            <a:ext cx="11921820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" panose="020B0602030504020204" pitchFamily="34" charset="0"/>
                <a:ea typeface="+mn-ea"/>
                <a:cs typeface="+mn-cs"/>
              </a:rPr>
              <a:t>Causal Effects of Integration on Connectedness: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" panose="020B0602030504020204" pitchFamily="34" charset="0"/>
                <a:ea typeface="+mn-ea"/>
                <a:cs typeface="+mn-cs"/>
              </a:rPr>
              <a:t>Regression Discontinuity</a:t>
            </a:r>
          </a:p>
          <a:p>
            <a:pPr marL="0" marR="0" lvl="0" indent="0" algn="l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" panose="020B0602030504020204" pitchFamily="34" charset="0"/>
                <a:ea typeface="+mn-ea"/>
                <a:cs typeface="+mn-cs"/>
              </a:rPr>
              <a:t>Impacts of Exposure on EC, by Friending Bias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" panose="020B0602030504020204" pitchFamily="34" charset="0"/>
              <a:ea typeface="+mn-ea"/>
              <a:cs typeface="Arial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C114486-FD26-6CBB-C7E4-1159E123EF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148" y="1465214"/>
            <a:ext cx="9255369" cy="5316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302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Rectangle 89">
            <a:extLst>
              <a:ext uri="{FF2B5EF4-FFF2-40B4-BE49-F238E27FC236}">
                <a16:creationId xmlns:a16="http://schemas.microsoft.com/office/drawing/2014/main" id="{19C53881-91E8-45AB-8591-DAAA2E583A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179" y="88131"/>
            <a:ext cx="11857165" cy="677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Lucida Sans" panose="020B0602030504020204" pitchFamily="34" charset="77"/>
                <a:ea typeface="+mn-ea"/>
                <a:cs typeface="Arial" pitchFamily="34" charset="0"/>
              </a:rPr>
              <a:t>Relationship between Clustering and Upward Mobility</a:t>
            </a:r>
          </a:p>
          <a:p>
            <a:pPr marL="0" marR="0" lvl="0" indent="0" algn="l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Lucida Sans" panose="020B0602030504020204" pitchFamily="34" charset="77"/>
                <a:ea typeface="+mn-ea"/>
                <a:cs typeface="Arial" pitchFamily="34" charset="0"/>
              </a:rPr>
              <a:t>Across ZIP Codes for Four Counties in Ohio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12404EB-5087-2AF7-C88E-05D6682AEA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0936" y="765239"/>
            <a:ext cx="9747085" cy="6092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8046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Rectangle 89">
            <a:extLst>
              <a:ext uri="{FF2B5EF4-FFF2-40B4-BE49-F238E27FC236}">
                <a16:creationId xmlns:a16="http://schemas.microsoft.com/office/drawing/2014/main" id="{19C53881-91E8-45AB-8591-DAAA2E583A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179" y="88131"/>
            <a:ext cx="11857165" cy="677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Lucida Sans" panose="020B0602030504020204" pitchFamily="34" charset="77"/>
                <a:ea typeface="+mn-ea"/>
                <a:cs typeface="Arial" pitchFamily="34" charset="0"/>
              </a:rPr>
              <a:t>Relationship between Clustering and Upward Mobility</a:t>
            </a:r>
          </a:p>
          <a:p>
            <a:pPr marL="0" marR="0" lvl="0" indent="0" algn="l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Lucida Sans" panose="020B0602030504020204" pitchFamily="34" charset="77"/>
                <a:ea typeface="+mn-ea"/>
                <a:cs typeface="Arial" pitchFamily="34" charset="0"/>
              </a:rPr>
              <a:t>Across ZIP Codes for Four Counties in Ohio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12404EB-5087-2AF7-C88E-05D6682AEA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0936" y="765239"/>
            <a:ext cx="9747085" cy="6092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7104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00535f98-5b79-47b1-8f4f-c504002e37cf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8047B9AF98F4845B6C94475DC5A64D9" ma:contentTypeVersion="14" ma:contentTypeDescription="Create a new document." ma:contentTypeScope="" ma:versionID="ce4b5740ddcd4fc48e0c8482c5cf8036">
  <xsd:schema xmlns:xsd="http://www.w3.org/2001/XMLSchema" xmlns:xs="http://www.w3.org/2001/XMLSchema" xmlns:p="http://schemas.microsoft.com/office/2006/metadata/properties" xmlns:ns3="00535f98-5b79-47b1-8f4f-c504002e37cf" xmlns:ns4="433af422-5cc6-4a39-af29-4d2d92169cdb" targetNamespace="http://schemas.microsoft.com/office/2006/metadata/properties" ma:root="true" ma:fieldsID="77ef872681fcb6a73ac3bc3e4ced3670" ns3:_="" ns4:_="">
    <xsd:import namespace="00535f98-5b79-47b1-8f4f-c504002e37cf"/>
    <xsd:import namespace="433af422-5cc6-4a39-af29-4d2d92169cdb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  <xsd:element ref="ns3:_activity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bjectDetectorVersions" minOccurs="0"/>
                <xsd:element ref="ns3:MediaServiceSearchProperties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0535f98-5b79-47b1-8f4f-c504002e37c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_activity" ma:index="15" nillable="true" ma:displayName="_activity" ma:hidden="true" ma:internalName="_activity">
      <xsd:simpleType>
        <xsd:restriction base="dms:Note"/>
      </xsd:simpleType>
    </xsd:element>
    <xsd:element name="MediaServiceAutoTags" ma:index="16" nillable="true" ma:displayName="Tags" ma:internalName="MediaServiceAutoTags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bjectDetectorVersions" ma:index="19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21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33af422-5cc6-4a39-af29-4d2d92169cdb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DE7EF4C-CE32-4583-B920-3AEDFF518EFE}">
  <ds:schemaRefs>
    <ds:schemaRef ds:uri="http://purl.org/dc/elements/1.1/"/>
    <ds:schemaRef ds:uri="http://schemas.openxmlformats.org/package/2006/metadata/core-properties"/>
    <ds:schemaRef ds:uri="http://www.w3.org/XML/1998/namespace"/>
    <ds:schemaRef ds:uri="http://schemas.microsoft.com/office/2006/documentManagement/types"/>
    <ds:schemaRef ds:uri="http://schemas.microsoft.com/office/infopath/2007/PartnerControls"/>
    <ds:schemaRef ds:uri="http://purl.org/dc/terms/"/>
    <ds:schemaRef ds:uri="433af422-5cc6-4a39-af29-4d2d92169cdb"/>
    <ds:schemaRef ds:uri="00535f98-5b79-47b1-8f4f-c504002e37cf"/>
    <ds:schemaRef ds:uri="http://schemas.microsoft.com/office/2006/metadata/properties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96CE0330-1E8E-4BDD-8068-A00C12013CA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0535f98-5b79-47b1-8f4f-c504002e37cf"/>
    <ds:schemaRef ds:uri="433af422-5cc6-4a39-af29-4d2d92169cd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26CB61C-42E0-4FE8-A446-E9B275505AD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12252</TotalTime>
  <Words>1336</Words>
  <Application>Microsoft Office PowerPoint</Application>
  <PresentationFormat>Widescreen</PresentationFormat>
  <Paragraphs>316</Paragraphs>
  <Slides>79</Slides>
  <Notes>79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79</vt:i4>
      </vt:variant>
    </vt:vector>
  </HeadingPairs>
  <TitlesOfParts>
    <vt:vector size="86" baseType="lpstr">
      <vt:lpstr>Arial</vt:lpstr>
      <vt:lpstr>Calibri</vt:lpstr>
      <vt:lpstr>Calibri Light</vt:lpstr>
      <vt:lpstr>Chalkboard</vt:lpstr>
      <vt:lpstr>Lucida Sans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Outline</dc:title>
  <dc:creator>Matthew Jacob</dc:creator>
  <cp:lastModifiedBy>DIVYA AGGARWAL</cp:lastModifiedBy>
  <cp:revision>3045</cp:revision>
  <dcterms:created xsi:type="dcterms:W3CDTF">2019-05-15T17:18:16Z</dcterms:created>
  <dcterms:modified xsi:type="dcterms:W3CDTF">2024-11-08T21:17:38Z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0x01010038047B9AF98F4845B6C94475DC5A64D9</vt:lpwstr>
  </property>
</Properties>
</file>